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319" r:id="rId2"/>
    <p:sldId id="367" r:id="rId3"/>
    <p:sldId id="435" r:id="rId4"/>
    <p:sldId id="436" r:id="rId5"/>
    <p:sldId id="437" r:id="rId6"/>
    <p:sldId id="438" r:id="rId7"/>
    <p:sldId id="439" r:id="rId8"/>
    <p:sldId id="440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68" r:id="rId22"/>
    <p:sldId id="455" r:id="rId23"/>
    <p:sldId id="456" r:id="rId24"/>
    <p:sldId id="458" r:id="rId25"/>
    <p:sldId id="454" r:id="rId26"/>
    <p:sldId id="457" r:id="rId27"/>
    <p:sldId id="459" r:id="rId28"/>
    <p:sldId id="460" r:id="rId29"/>
    <p:sldId id="461" r:id="rId30"/>
    <p:sldId id="462" r:id="rId31"/>
    <p:sldId id="463" r:id="rId32"/>
    <p:sldId id="465" r:id="rId33"/>
    <p:sldId id="466" r:id="rId34"/>
    <p:sldId id="467" r:id="rId35"/>
    <p:sldId id="403" r:id="rId3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153"/>
    <a:srgbClr val="EEB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6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Partnership Bidding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E946D716-9F91-4C70-8DF2-4DDC6D3A2D61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Aggressive system with discipline</a:t>
          </a:r>
          <a:endParaRPr lang="en-US" dirty="0"/>
        </a:p>
      </dgm:t>
    </dgm:pt>
    <dgm:pt modelId="{77A93B26-6216-422E-AF9E-2302177A2E7D}" type="parTrans" cxnId="{957A23A4-05C6-4F76-ABF5-C0A87EA20A11}">
      <dgm:prSet/>
      <dgm:spPr/>
      <dgm:t>
        <a:bodyPr/>
        <a:lstStyle/>
        <a:p>
          <a:endParaRPr lang="en-US"/>
        </a:p>
      </dgm:t>
    </dgm:pt>
    <dgm:pt modelId="{3E3B3932-A4D5-404F-B8AF-8992D27B91C4}" type="sibTrans" cxnId="{957A23A4-05C6-4F76-ABF5-C0A87EA20A11}">
      <dgm:prSet/>
      <dgm:spPr/>
      <dgm:t>
        <a:bodyPr/>
        <a:lstStyle/>
        <a:p>
          <a:endParaRPr lang="en-US"/>
        </a:p>
      </dgm:t>
    </dgm:pt>
    <dgm:pt modelId="{11233B79-4F0B-4287-B93F-3941CE5EA473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Regular system aggressively</a:t>
          </a:r>
          <a:endParaRPr lang="en-US" dirty="0"/>
        </a:p>
      </dgm:t>
    </dgm:pt>
    <dgm:pt modelId="{5F943AAA-AB66-48ED-A048-87759264DDBC}" type="parTrans" cxnId="{243AD73C-9436-4623-AE14-B7925B7BE735}">
      <dgm:prSet/>
      <dgm:spPr/>
      <dgm:t>
        <a:bodyPr/>
        <a:lstStyle/>
        <a:p>
          <a:endParaRPr lang="en-US"/>
        </a:p>
      </dgm:t>
    </dgm:pt>
    <dgm:pt modelId="{B1B36EE0-53C1-4AF9-B71F-ADC2241EA88E}" type="sibTrans" cxnId="{243AD73C-9436-4623-AE14-B7925B7BE735}">
      <dgm:prSet/>
      <dgm:spPr/>
      <dgm:t>
        <a:bodyPr/>
        <a:lstStyle/>
        <a:p>
          <a:endParaRPr lang="en-US"/>
        </a:p>
      </dgm:t>
    </dgm:pt>
    <dgm:pt modelId="{43DA953C-07B6-495E-A741-7EB0806A185E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 see far too many pairs playing an individual with stationary partner.</a:t>
          </a:r>
          <a:endParaRPr lang="en-US" dirty="0"/>
        </a:p>
      </dgm:t>
    </dgm:pt>
    <dgm:pt modelId="{06D372CE-B110-4B00-9B24-315596F23741}" type="parTrans" cxnId="{23BD74F9-49F5-4488-98AD-B3E7F753870B}">
      <dgm:prSet/>
      <dgm:spPr/>
      <dgm:t>
        <a:bodyPr/>
        <a:lstStyle/>
        <a:p>
          <a:endParaRPr lang="en-US"/>
        </a:p>
      </dgm:t>
    </dgm:pt>
    <dgm:pt modelId="{7E93178E-43D6-4BFD-BB16-49C5ED9CB3E5}" type="sibTrans" cxnId="{23BD74F9-49F5-4488-98AD-B3E7F753870B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4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917BB812-84A6-4030-AFC0-16B8096E529B}" type="pres">
      <dgm:prSet presAssocID="{E946D716-9F91-4C70-8DF2-4DDC6D3A2D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30C99-B98A-43D3-B93B-05BAA9D8A60F}" type="pres">
      <dgm:prSet presAssocID="{3E3B3932-A4D5-404F-B8AF-8992D27B91C4}" presName="sibTrans" presStyleCnt="0"/>
      <dgm:spPr/>
    </dgm:pt>
    <dgm:pt modelId="{9793D25F-7AC8-4471-AD73-3E693004D485}" type="pres">
      <dgm:prSet presAssocID="{11233B79-4F0B-4287-B93F-3941CE5EA4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5E8F-3368-4555-A08E-48E46C050CA8}" type="pres">
      <dgm:prSet presAssocID="{B1B36EE0-53C1-4AF9-B71F-ADC2241EA88E}" presName="sibTrans" presStyleCnt="0"/>
      <dgm:spPr/>
    </dgm:pt>
    <dgm:pt modelId="{A80B20E6-66CD-4D79-B875-A2AA7807230D}" type="pres">
      <dgm:prSet presAssocID="{43DA953C-07B6-495E-A741-7EB0806A18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8DE98-350D-4EAB-8CE3-B1721A5C0EA0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EDE651F4-B817-42F0-B27D-308AAC22A435}" type="presOf" srcId="{E946D716-9F91-4C70-8DF2-4DDC6D3A2D61}" destId="{917BB812-84A6-4030-AFC0-16B8096E529B}" srcOrd="0" destOrd="0" presId="urn:microsoft.com/office/officeart/2005/8/layout/default"/>
    <dgm:cxn modelId="{0167DA08-B628-46D7-9CF4-BB99671D9012}" type="presOf" srcId="{43DA953C-07B6-495E-A741-7EB0806A185E}" destId="{A80B20E6-66CD-4D79-B875-A2AA7807230D}" srcOrd="0" destOrd="0" presId="urn:microsoft.com/office/officeart/2005/8/layout/default"/>
    <dgm:cxn modelId="{8E0F3E02-C48D-4B34-BAD2-29062235C0F2}" type="presOf" srcId="{66777F53-AAFC-409A-8CED-399D33F964D3}" destId="{2C372849-73A8-4B76-9A13-877DA97C830B}" srcOrd="0" destOrd="0" presId="urn:microsoft.com/office/officeart/2005/8/layout/default"/>
    <dgm:cxn modelId="{957A23A4-05C6-4F76-ABF5-C0A87EA20A11}" srcId="{66777F53-AAFC-409A-8CED-399D33F964D3}" destId="{E946D716-9F91-4C70-8DF2-4DDC6D3A2D61}" srcOrd="1" destOrd="0" parTransId="{77A93B26-6216-422E-AF9E-2302177A2E7D}" sibTransId="{3E3B3932-A4D5-404F-B8AF-8992D27B91C4}"/>
    <dgm:cxn modelId="{9C962BB3-6404-4749-B4A8-1A0D5C78B4CB}" type="presOf" srcId="{11233B79-4F0B-4287-B93F-3941CE5EA473}" destId="{9793D25F-7AC8-4471-AD73-3E693004D485}" srcOrd="0" destOrd="0" presId="urn:microsoft.com/office/officeart/2005/8/layout/default"/>
    <dgm:cxn modelId="{23BD74F9-49F5-4488-98AD-B3E7F753870B}" srcId="{66777F53-AAFC-409A-8CED-399D33F964D3}" destId="{43DA953C-07B6-495E-A741-7EB0806A185E}" srcOrd="3" destOrd="0" parTransId="{06D372CE-B110-4B00-9B24-315596F23741}" sibTransId="{7E93178E-43D6-4BFD-BB16-49C5ED9CB3E5}"/>
    <dgm:cxn modelId="{243AD73C-9436-4623-AE14-B7925B7BE735}" srcId="{66777F53-AAFC-409A-8CED-399D33F964D3}" destId="{11233B79-4F0B-4287-B93F-3941CE5EA473}" srcOrd="2" destOrd="0" parTransId="{5F943AAA-AB66-48ED-A048-87759264DDBC}" sibTransId="{B1B36EE0-53C1-4AF9-B71F-ADC2241EA88E}"/>
    <dgm:cxn modelId="{CA10A152-DFA7-4F60-90AF-9892FF4509E1}" type="presParOf" srcId="{2C372849-73A8-4B76-9A13-877DA97C830B}" destId="{DF4B7CF3-0E4C-46C6-B63A-C9D4EE237BFE}" srcOrd="0" destOrd="0" presId="urn:microsoft.com/office/officeart/2005/8/layout/default"/>
    <dgm:cxn modelId="{C95AE73E-3F2C-460B-A834-EDFE941A526B}" type="presParOf" srcId="{2C372849-73A8-4B76-9A13-877DA97C830B}" destId="{0F4947E6-B5C4-4110-99F0-EE5C70EDC8C9}" srcOrd="1" destOrd="0" presId="urn:microsoft.com/office/officeart/2005/8/layout/default"/>
    <dgm:cxn modelId="{0E9D4CB4-58CB-4912-B70B-F7C2C49CB1C3}" type="presParOf" srcId="{2C372849-73A8-4B76-9A13-877DA97C830B}" destId="{917BB812-84A6-4030-AFC0-16B8096E529B}" srcOrd="2" destOrd="0" presId="urn:microsoft.com/office/officeart/2005/8/layout/default"/>
    <dgm:cxn modelId="{6D82784A-5928-4A3E-A81F-41DA4865608D}" type="presParOf" srcId="{2C372849-73A8-4B76-9A13-877DA97C830B}" destId="{21630C99-B98A-43D3-B93B-05BAA9D8A60F}" srcOrd="3" destOrd="0" presId="urn:microsoft.com/office/officeart/2005/8/layout/default"/>
    <dgm:cxn modelId="{9039A484-E6B9-4BB0-9295-FEE9446FC4D5}" type="presParOf" srcId="{2C372849-73A8-4B76-9A13-877DA97C830B}" destId="{9793D25F-7AC8-4471-AD73-3E693004D485}" srcOrd="4" destOrd="0" presId="urn:microsoft.com/office/officeart/2005/8/layout/default"/>
    <dgm:cxn modelId="{B1040AF6-0D42-4697-B06C-65E1F85E24EB}" type="presParOf" srcId="{2C372849-73A8-4B76-9A13-877DA97C830B}" destId="{93D75E8F-3368-4555-A08E-48E46C050CA8}" srcOrd="5" destOrd="0" presId="urn:microsoft.com/office/officeart/2005/8/layout/default"/>
    <dgm:cxn modelId="{906E9248-A98F-4A79-B759-2F2EB14CBE60}" type="presParOf" srcId="{2C372849-73A8-4B76-9A13-877DA97C830B}" destId="{A80B20E6-66CD-4D79-B875-A2AA780723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Definitely How about the auction 1s x 2s p </a:t>
          </a:r>
          <a:r>
            <a:rPr lang="en-ZA" dirty="0" err="1" smtClean="0"/>
            <a:t>p</a:t>
          </a:r>
          <a:r>
            <a:rPr lang="en-ZA" dirty="0" smtClean="0"/>
            <a:t> x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04B028F3-A92A-4B89-BAC1-CF78040B85D3}" type="presOf" srcId="{66777F53-AAFC-409A-8CED-399D33F964D3}" destId="{2C372849-73A8-4B76-9A13-877DA97C830B}" srcOrd="0" destOrd="0" presId="urn:microsoft.com/office/officeart/2005/8/layout/default"/>
    <dgm:cxn modelId="{77E7605B-13DD-4CA4-AA49-55DA9390A1FD}" type="presOf" srcId="{FEEA0378-049E-4BF1-B91C-7CC2CFD2E579}" destId="{DF4B7CF3-0E4C-46C6-B63A-C9D4EE237BFE}" srcOrd="0" destOrd="0" presId="urn:microsoft.com/office/officeart/2005/8/layout/default"/>
    <dgm:cxn modelId="{ED94ACE6-4C39-4020-870B-2552C20A48CC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What are the ranges?</a:t>
          </a:r>
        </a:p>
        <a:p>
          <a:r>
            <a:rPr lang="en-ZA" dirty="0" smtClean="0"/>
            <a:t>Upper limit is just below what would have made a free bid.</a:t>
          </a:r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C04FD-FEB8-4B64-80D7-F1534F803753}" type="presOf" srcId="{FEEA0378-049E-4BF1-B91C-7CC2CFD2E579}" destId="{DF4B7CF3-0E4C-46C6-B63A-C9D4EE237BFE}" srcOrd="0" destOrd="0" presId="urn:microsoft.com/office/officeart/2005/8/layout/default"/>
    <dgm:cxn modelId="{D2E4252A-DB02-4BF2-BF92-0C9397FB75C3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71A7716D-6625-4E15-857D-EA9FE7697CF6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Of course, why else are we wasting a Sunday?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F630F-E129-447B-90EE-118A762401EA}" type="presOf" srcId="{FEEA0378-049E-4BF1-B91C-7CC2CFD2E579}" destId="{DF4B7CF3-0E4C-46C6-B63A-C9D4EE237BFE}" srcOrd="0" destOrd="0" presId="urn:microsoft.com/office/officeart/2005/8/layout/default"/>
    <dgm:cxn modelId="{BBBF9528-D1A2-40E8-B9A9-36D4B2700B9D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111D25D1-7319-47A9-9D31-D46EA39959C6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sz="3600" dirty="0" smtClean="0"/>
            <a:t>a) 1S x 2S 3D</a:t>
          </a:r>
        </a:p>
        <a:p>
          <a:r>
            <a:rPr lang="en-ZA" sz="3600" dirty="0" smtClean="0"/>
            <a:t>b) 1S x 2S 2NT p 3C p 3D</a:t>
          </a:r>
        </a:p>
        <a:p>
          <a:r>
            <a:rPr lang="en-ZA" sz="3600" dirty="0" smtClean="0"/>
            <a:t>c) 1S x 2S p </a:t>
          </a:r>
          <a:r>
            <a:rPr lang="en-ZA" sz="3600" dirty="0" err="1" smtClean="0"/>
            <a:t>p</a:t>
          </a:r>
          <a:r>
            <a:rPr lang="en-ZA" sz="3600" dirty="0" smtClean="0"/>
            <a:t> x p 3D</a:t>
          </a:r>
        </a:p>
        <a:p>
          <a:r>
            <a:rPr lang="en-ZA" sz="3600" dirty="0" smtClean="0"/>
            <a:t>d) 1S x 2S p </a:t>
          </a:r>
          <a:r>
            <a:rPr lang="en-ZA" sz="3600" dirty="0" err="1" smtClean="0"/>
            <a:t>p</a:t>
          </a:r>
          <a:r>
            <a:rPr lang="en-ZA" sz="3600" dirty="0" smtClean="0"/>
            <a:t> x p 2NT p 3C p 3D</a:t>
          </a:r>
        </a:p>
        <a:p>
          <a:endParaRPr lang="en-US" sz="6500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8BF90-506B-47FA-A53A-CBC5A111F26B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72B0350E-5893-42EB-B93C-E0222E6A4920}" type="presOf" srcId="{FEEA0378-049E-4BF1-B91C-7CC2CFD2E579}" destId="{DF4B7CF3-0E4C-46C6-B63A-C9D4EE237BFE}" srcOrd="0" destOrd="0" presId="urn:microsoft.com/office/officeart/2005/8/layout/default"/>
    <dgm:cxn modelId="{51C4626F-A044-4B75-9777-CAE90A95215A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Technically the first 2 are good/bad and the second 2 are extended </a:t>
          </a:r>
          <a:r>
            <a:rPr lang="en-ZA" dirty="0" err="1" smtClean="0"/>
            <a:t>lebensohl</a:t>
          </a:r>
          <a:r>
            <a:rPr lang="en-ZA" dirty="0" smtClean="0"/>
            <a:t>. But it is the same basic idea.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F7FC7-2591-4B04-9AC7-E90B58FDFF67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9E3496E2-8A07-4C84-9DDD-35B658F96618}" type="presOf" srcId="{66777F53-AAFC-409A-8CED-399D33F964D3}" destId="{2C372849-73A8-4B76-9A13-877DA97C830B}" srcOrd="0" destOrd="0" presId="urn:microsoft.com/office/officeart/2005/8/layout/default"/>
    <dgm:cxn modelId="{F756BB20-0732-4F20-ACD3-3EE608A438C9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Tim and my rule was: “it is always good/bad or </a:t>
          </a:r>
          <a:r>
            <a:rPr lang="en-ZA" dirty="0" err="1" smtClean="0"/>
            <a:t>lebensohl</a:t>
          </a:r>
          <a:r>
            <a:rPr lang="en-ZA" dirty="0" smtClean="0"/>
            <a:t> except when 2 </a:t>
          </a:r>
          <a:r>
            <a:rPr lang="en-ZA" dirty="0" err="1" smtClean="0"/>
            <a:t>nt</a:t>
          </a:r>
          <a:r>
            <a:rPr lang="en-ZA" dirty="0" smtClean="0"/>
            <a:t> is necessary to be natural”.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CE290-889B-42CE-B680-1BAA9E5CBBA5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8EBC2AD8-218B-4752-98AD-45800C0B4D9F}" type="presOf" srcId="{66777F53-AAFC-409A-8CED-399D33F964D3}" destId="{2C372849-73A8-4B76-9A13-877DA97C830B}" srcOrd="0" destOrd="0" presId="urn:microsoft.com/office/officeart/2005/8/layout/default"/>
    <dgm:cxn modelId="{15DAE1CE-EEB0-4B1C-930E-3B8C94F1FB99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Let’s do the easy one first. Whenever you are forced to bid due to a double and your bid is at the 3 level, it applies.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BC89F-49D8-4ED6-9B32-4995BB5197FC}" type="presOf" srcId="{66777F53-AAFC-409A-8CED-399D33F964D3}" destId="{2C372849-73A8-4B76-9A13-877DA97C830B}" srcOrd="0" destOrd="0" presId="urn:microsoft.com/office/officeart/2005/8/layout/default"/>
    <dgm:cxn modelId="{9985DF46-C626-4BCA-BDD8-8EB4625EFCE2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06ADC247-1B94-44D3-AD27-D7F2046FAD46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Yes. When you open!</a:t>
          </a:r>
        </a:p>
        <a:p>
          <a:r>
            <a:rPr lang="en-ZA" dirty="0" smtClean="0"/>
            <a:t>When you open and the bidding continues with a 2 level bid on your right. Then it also applies.</a:t>
          </a:r>
        </a:p>
        <a:p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X="148406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41BBAB69-90EE-4DA7-A4FF-49F7AE5F39B7}" type="presOf" srcId="{FEEA0378-049E-4BF1-B91C-7CC2CFD2E579}" destId="{DF4B7CF3-0E4C-46C6-B63A-C9D4EE237BFE}" srcOrd="0" destOrd="0" presId="urn:microsoft.com/office/officeart/2005/8/layout/default"/>
    <dgm:cxn modelId="{1F5FE152-C0D6-463E-BCC1-6C46D3975112}" type="presOf" srcId="{66777F53-AAFC-409A-8CED-399D33F964D3}" destId="{2C372849-73A8-4B76-9A13-877DA97C830B}" srcOrd="0" destOrd="0" presId="urn:microsoft.com/office/officeart/2005/8/layout/default"/>
    <dgm:cxn modelId="{6E36518F-F69D-4485-9AC7-4470351E475D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If partner has bid, then 15-17. Less you use 2 NT, more you force to game. If partner has not, then a 3 to 5 points more than the minimum you would compete with.</a:t>
          </a:r>
        </a:p>
        <a:p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X="148406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5464B72C-6FF0-4234-ACF0-F48B3A6D4962}" type="presOf" srcId="{66777F53-AAFC-409A-8CED-399D33F964D3}" destId="{2C372849-73A8-4B76-9A13-877DA97C830B}" srcOrd="0" destOrd="0" presId="urn:microsoft.com/office/officeart/2005/8/layout/default"/>
    <dgm:cxn modelId="{2017271E-D7CE-4FB1-9215-1B9CBD3164AE}" type="presOf" srcId="{FEEA0378-049E-4BF1-B91C-7CC2CFD2E579}" destId="{DF4B7CF3-0E4C-46C6-B63A-C9D4EE237BFE}" srcOrd="0" destOrd="0" presId="urn:microsoft.com/office/officeart/2005/8/layout/default"/>
    <dgm:cxn modelId="{5DF98888-2644-482E-AE98-520DB6DDB1EC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If partner uses 2nt, we say partner wants to compete at the 3 level and has a stronger option available.</a:t>
          </a:r>
        </a:p>
        <a:p>
          <a:r>
            <a:rPr lang="en-ZA" dirty="0" smtClean="0"/>
            <a:t>If partner bids at the 3 level, we say partner had a weaker option available to show this suit.</a:t>
          </a:r>
        </a:p>
        <a:p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X="148406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ADFAC1-4852-4E42-9DAE-6C2CD345AFC5}" type="presOf" srcId="{FEEA0378-049E-4BF1-B91C-7CC2CFD2E579}" destId="{DF4B7CF3-0E4C-46C6-B63A-C9D4EE237BFE}" srcOrd="0" destOrd="0" presId="urn:microsoft.com/office/officeart/2005/8/layout/default"/>
    <dgm:cxn modelId="{939BE2FB-A377-4BAD-8159-C2F3536449C1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63CD262D-4E1A-447F-97B6-90D0811F643B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Despite our success in Shanghai, Tim and I decided we needed to open most 11 count </a:t>
          </a:r>
          <a:r>
            <a:rPr lang="en-ZA" dirty="0" err="1" smtClean="0"/>
            <a:t>wk</a:t>
          </a:r>
          <a:r>
            <a:rPr lang="en-ZA" dirty="0" smtClean="0"/>
            <a:t> </a:t>
          </a:r>
          <a:r>
            <a:rPr lang="en-ZA" dirty="0" err="1" smtClean="0"/>
            <a:t>nt’s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A0F2E309-6146-4D11-B3BA-99FB284572FF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This caused a rethink of the entire system including a switch to 14-16 </a:t>
          </a:r>
          <a:r>
            <a:rPr lang="en-ZA" dirty="0" err="1" smtClean="0"/>
            <a:t>nt’s</a:t>
          </a:r>
          <a:r>
            <a:rPr lang="en-ZA" dirty="0" smtClean="0"/>
            <a:t>.</a:t>
          </a:r>
          <a:endParaRPr lang="en-US" dirty="0"/>
        </a:p>
      </dgm:t>
    </dgm:pt>
    <dgm:pt modelId="{375737E7-515D-4A1E-8097-CEA92350E626}" type="parTrans" cxnId="{CEEF75EA-AF39-4974-B206-9E3063E51660}">
      <dgm:prSet/>
      <dgm:spPr/>
      <dgm:t>
        <a:bodyPr/>
        <a:lstStyle/>
        <a:p>
          <a:endParaRPr lang="en-US"/>
        </a:p>
      </dgm:t>
    </dgm:pt>
    <dgm:pt modelId="{FA7C33F5-E8B1-43DF-852F-FBFD04F2E146}" type="sibTrans" cxnId="{CEEF75EA-AF39-4974-B206-9E3063E51660}">
      <dgm:prSet/>
      <dgm:spPr/>
      <dgm:t>
        <a:bodyPr/>
        <a:lstStyle/>
        <a:p>
          <a:endParaRPr lang="en-US"/>
        </a:p>
      </dgm:t>
    </dgm:pt>
    <dgm:pt modelId="{3F56DA24-504C-4648-91D2-3F0C11C6E7F6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Because if you open most 11 counts, a range of 11-14 is too big.</a:t>
          </a:r>
          <a:endParaRPr lang="en-US" dirty="0"/>
        </a:p>
      </dgm:t>
    </dgm:pt>
    <dgm:pt modelId="{B2737E03-6AA8-4A09-9FF9-FF29EA23BE0E}" type="parTrans" cxnId="{2E4903F5-4F0E-437F-AD4C-2E5A0D1200B9}">
      <dgm:prSet/>
      <dgm:spPr/>
      <dgm:t>
        <a:bodyPr/>
        <a:lstStyle/>
        <a:p>
          <a:endParaRPr lang="en-US"/>
        </a:p>
      </dgm:t>
    </dgm:pt>
    <dgm:pt modelId="{1904CDCB-29BB-4C25-8292-48ACEF3FC3A0}" type="sibTrans" cxnId="{2E4903F5-4F0E-437F-AD4C-2E5A0D1200B9}">
      <dgm:prSet/>
      <dgm:spPr/>
      <dgm:t>
        <a:bodyPr/>
        <a:lstStyle/>
        <a:p>
          <a:endParaRPr lang="en-US"/>
        </a:p>
      </dgm:t>
    </dgm:pt>
    <dgm:pt modelId="{DB458319-6159-4E68-A1F8-2B596104C794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We were tougher to play against, but my play was not as good.</a:t>
          </a:r>
          <a:endParaRPr lang="en-US" dirty="0"/>
        </a:p>
      </dgm:t>
    </dgm:pt>
    <dgm:pt modelId="{B3A456B6-B4FB-4791-AE16-EE1338C0CDA4}" type="parTrans" cxnId="{363DB413-68E4-4DC6-91CE-0804DAD37870}">
      <dgm:prSet/>
      <dgm:spPr/>
    </dgm:pt>
    <dgm:pt modelId="{E695858F-1B6B-46D1-BF57-B82340077259}" type="sibTrans" cxnId="{363DB413-68E4-4DC6-91CE-0804DAD37870}">
      <dgm:prSet/>
      <dgm:spPr/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4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38A47058-7491-4B39-AD08-D1A304596D64}" type="pres">
      <dgm:prSet presAssocID="{A0F2E309-6146-4D11-B3BA-99FB284572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9B17-18E9-468F-98AF-E764596AC73B}" type="pres">
      <dgm:prSet presAssocID="{FA7C33F5-E8B1-43DF-852F-FBFD04F2E146}" presName="sibTrans" presStyleCnt="0"/>
      <dgm:spPr/>
    </dgm:pt>
    <dgm:pt modelId="{9A94FA23-F559-4421-AAE6-62C0C621978C}" type="pres">
      <dgm:prSet presAssocID="{3F56DA24-504C-4648-91D2-3F0C11C6E7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835ED-76AD-4CA5-9BE7-0EA92930D3E0}" type="pres">
      <dgm:prSet presAssocID="{1904CDCB-29BB-4C25-8292-48ACEF3FC3A0}" presName="sibTrans" presStyleCnt="0"/>
      <dgm:spPr/>
    </dgm:pt>
    <dgm:pt modelId="{C4736B31-DF82-4EC9-9BA1-48723B9842BA}" type="pres">
      <dgm:prSet presAssocID="{DB458319-6159-4E68-A1F8-2B596104C7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F6117-7C66-4FD9-B0E7-8D5A5A7098A9}" type="presOf" srcId="{FEEA0378-049E-4BF1-B91C-7CC2CFD2E579}" destId="{DF4B7CF3-0E4C-46C6-B63A-C9D4EE237BFE}" srcOrd="0" destOrd="0" presId="urn:microsoft.com/office/officeart/2005/8/layout/default"/>
    <dgm:cxn modelId="{661DAB1E-501D-4F05-ADF0-8022EF805734}" type="presOf" srcId="{DB458319-6159-4E68-A1F8-2B596104C794}" destId="{C4736B31-DF82-4EC9-9BA1-48723B9842BA}" srcOrd="0" destOrd="0" presId="urn:microsoft.com/office/officeart/2005/8/layout/default"/>
    <dgm:cxn modelId="{8BF7DD74-9208-4852-B8A7-F3B7B6014E38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363DB413-68E4-4DC6-91CE-0804DAD37870}" srcId="{66777F53-AAFC-409A-8CED-399D33F964D3}" destId="{DB458319-6159-4E68-A1F8-2B596104C794}" srcOrd="3" destOrd="0" parTransId="{B3A456B6-B4FB-4791-AE16-EE1338C0CDA4}" sibTransId="{E695858F-1B6B-46D1-BF57-B82340077259}"/>
    <dgm:cxn modelId="{2E4903F5-4F0E-437F-AD4C-2E5A0D1200B9}" srcId="{66777F53-AAFC-409A-8CED-399D33F964D3}" destId="{3F56DA24-504C-4648-91D2-3F0C11C6E7F6}" srcOrd="2" destOrd="0" parTransId="{B2737E03-6AA8-4A09-9FF9-FF29EA23BE0E}" sibTransId="{1904CDCB-29BB-4C25-8292-48ACEF3FC3A0}"/>
    <dgm:cxn modelId="{BDC69F7E-C732-4566-A924-60E0ECCB495F}" type="presOf" srcId="{A0F2E309-6146-4D11-B3BA-99FB284572FF}" destId="{38A47058-7491-4B39-AD08-D1A304596D64}" srcOrd="0" destOrd="0" presId="urn:microsoft.com/office/officeart/2005/8/layout/default"/>
    <dgm:cxn modelId="{CEEF75EA-AF39-4974-B206-9E3063E51660}" srcId="{66777F53-AAFC-409A-8CED-399D33F964D3}" destId="{A0F2E309-6146-4D11-B3BA-99FB284572FF}" srcOrd="1" destOrd="0" parTransId="{375737E7-515D-4A1E-8097-CEA92350E626}" sibTransId="{FA7C33F5-E8B1-43DF-852F-FBFD04F2E146}"/>
    <dgm:cxn modelId="{0912363E-F061-4845-AE8C-81F6F1E83B74}" type="presOf" srcId="{3F56DA24-504C-4648-91D2-3F0C11C6E7F6}" destId="{9A94FA23-F559-4421-AAE6-62C0C621978C}" srcOrd="0" destOrd="0" presId="urn:microsoft.com/office/officeart/2005/8/layout/default"/>
    <dgm:cxn modelId="{ADF22C41-28A5-46AC-80AD-390763CF50F0}" type="presParOf" srcId="{2C372849-73A8-4B76-9A13-877DA97C830B}" destId="{DF4B7CF3-0E4C-46C6-B63A-C9D4EE237BFE}" srcOrd="0" destOrd="0" presId="urn:microsoft.com/office/officeart/2005/8/layout/default"/>
    <dgm:cxn modelId="{9DBEEB5E-8D0C-4C81-A49B-BA2D349959F0}" type="presParOf" srcId="{2C372849-73A8-4B76-9A13-877DA97C830B}" destId="{0F4947E6-B5C4-4110-99F0-EE5C70EDC8C9}" srcOrd="1" destOrd="0" presId="urn:microsoft.com/office/officeart/2005/8/layout/default"/>
    <dgm:cxn modelId="{98BAE176-46CE-43F3-BAF8-BD3A2F063491}" type="presParOf" srcId="{2C372849-73A8-4B76-9A13-877DA97C830B}" destId="{38A47058-7491-4B39-AD08-D1A304596D64}" srcOrd="2" destOrd="0" presId="urn:microsoft.com/office/officeart/2005/8/layout/default"/>
    <dgm:cxn modelId="{453D9609-D354-432F-A4B7-F3E4C368739B}" type="presParOf" srcId="{2C372849-73A8-4B76-9A13-877DA97C830B}" destId="{94649B17-18E9-468F-98AF-E764596AC73B}" srcOrd="3" destOrd="0" presId="urn:microsoft.com/office/officeart/2005/8/layout/default"/>
    <dgm:cxn modelId="{5E7C80F6-39AC-4F4A-AFE8-B6E004BCAD9C}" type="presParOf" srcId="{2C372849-73A8-4B76-9A13-877DA97C830B}" destId="{9A94FA23-F559-4421-AAE6-62C0C621978C}" srcOrd="4" destOrd="0" presId="urn:microsoft.com/office/officeart/2005/8/layout/default"/>
    <dgm:cxn modelId="{106409F1-9754-43D7-8012-5B1030C0645D}" type="presParOf" srcId="{2C372849-73A8-4B76-9A13-877DA97C830B}" destId="{8A1835ED-76AD-4CA5-9BE7-0EA92930D3E0}" srcOrd="5" destOrd="0" presId="urn:microsoft.com/office/officeart/2005/8/layout/default"/>
    <dgm:cxn modelId="{83B6C990-7C9B-4D73-851A-C5C64F89840C}" type="presParOf" srcId="{2C372849-73A8-4B76-9A13-877DA97C830B}" destId="{C4736B31-DF82-4EC9-9BA1-48723B9842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 totally agree. Especially as it will affect your play. So lets start with a subset.</a:t>
          </a:r>
        </a:p>
        <a:p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X="148406" custScaleY="175046" custLinFactNeighborX="-372" custLinFactNeighborY="3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CEA13-B549-470D-9D83-E97C20B44C10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2290B3D5-54D7-444B-A9D1-8CD8FE5417F5}" type="presOf" srcId="{66777F53-AAFC-409A-8CED-399D33F964D3}" destId="{2C372849-73A8-4B76-9A13-877DA97C830B}" srcOrd="0" destOrd="0" presId="urn:microsoft.com/office/officeart/2005/8/layout/default"/>
    <dgm:cxn modelId="{46F11CBC-39D0-47CB-8295-A30E17C50DCE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ZA" dirty="0" smtClean="0"/>
        </a:p>
        <a:p>
          <a:r>
            <a:rPr lang="en-ZA" dirty="0" smtClean="0"/>
            <a:t>Yes. Some pairs reverse it, so that the direct 3 level bid is weak and 2 </a:t>
          </a:r>
          <a:r>
            <a:rPr lang="en-ZA" dirty="0" err="1" smtClean="0"/>
            <a:t>nt</a:t>
          </a:r>
          <a:r>
            <a:rPr lang="en-ZA" dirty="0" smtClean="0"/>
            <a:t> starts the stronger sequence. Why? Because then the get more information about what to lead. I think this version is best at matchpoints, ours at imps.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X="148406" custScaleY="175046" custLinFactNeighborX="471" custLinFactNeighborY="-10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5B28A-9273-4AEF-9CF2-F746DA0FFC30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49487194-6DDA-4A31-9CEF-C97E36C98F12}" type="presOf" srcId="{66777F53-AAFC-409A-8CED-399D33F964D3}" destId="{2C372849-73A8-4B76-9A13-877DA97C830B}" srcOrd="0" destOrd="0" presId="urn:microsoft.com/office/officeart/2005/8/layout/default"/>
    <dgm:cxn modelId="{2C64B141-08D6-4511-BD92-5684623794DB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 mention the preceding because my declarer play suffered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6BE96A02-0003-48B0-8ECF-95D99725B8A5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But that has nothing to do with the bidding?</a:t>
          </a:r>
          <a:endParaRPr lang="en-US" dirty="0"/>
        </a:p>
      </dgm:t>
    </dgm:pt>
    <dgm:pt modelId="{5CF27A15-4C9D-4E6B-8ED6-CEB741410336}" type="parTrans" cxnId="{690AC210-B551-4C3E-9979-68E4A0FBF46B}">
      <dgm:prSet/>
      <dgm:spPr/>
    </dgm:pt>
    <dgm:pt modelId="{44F1540D-119B-41CF-9FE0-12AE28EB882A}" type="sibTrans" cxnId="{690AC210-B551-4C3E-9979-68E4A0FBF46B}">
      <dgm:prSet/>
      <dgm:spPr/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2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2DD9E210-ACF9-4BA4-A594-A4CB0BD38653}" type="pres">
      <dgm:prSet presAssocID="{6BE96A02-0003-48B0-8ECF-95D99725B8A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AA075-A38E-477B-B85F-C90A59037F7C}" type="presOf" srcId="{66777F53-AAFC-409A-8CED-399D33F964D3}" destId="{2C372849-73A8-4B76-9A13-877DA97C830B}" srcOrd="0" destOrd="0" presId="urn:microsoft.com/office/officeart/2005/8/layout/default"/>
    <dgm:cxn modelId="{690AC210-B551-4C3E-9979-68E4A0FBF46B}" srcId="{66777F53-AAFC-409A-8CED-399D33F964D3}" destId="{6BE96A02-0003-48B0-8ECF-95D99725B8A5}" srcOrd="1" destOrd="0" parTransId="{5CF27A15-4C9D-4E6B-8ED6-CEB741410336}" sibTransId="{44F1540D-119B-41CF-9FE0-12AE28EB882A}"/>
    <dgm:cxn modelId="{96E3BECF-72D6-4BC7-B592-2ED345B2C2D4}" type="presOf" srcId="{6BE96A02-0003-48B0-8ECF-95D99725B8A5}" destId="{2DD9E210-ACF9-4BA4-A594-A4CB0BD38653}" srcOrd="0" destOrd="0" presId="urn:microsoft.com/office/officeart/2005/8/layout/default"/>
    <dgm:cxn modelId="{E3661E6C-2191-46EA-A8BB-391FB37BEE00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2EC85F6A-DFCD-49FC-90B1-694899900DFF}" type="presParOf" srcId="{2C372849-73A8-4B76-9A13-877DA97C830B}" destId="{DF4B7CF3-0E4C-46C6-B63A-C9D4EE237BFE}" srcOrd="0" destOrd="0" presId="urn:microsoft.com/office/officeart/2005/8/layout/default"/>
    <dgm:cxn modelId="{CF1A0758-58CA-430F-ACA3-BCBEA7004ED9}" type="presParOf" srcId="{2C372849-73A8-4B76-9A13-877DA97C830B}" destId="{0F4947E6-B5C4-4110-99F0-EE5C70EDC8C9}" srcOrd="1" destOrd="0" presId="urn:microsoft.com/office/officeart/2005/8/layout/default"/>
    <dgm:cxn modelId="{E8C37FDB-DFE0-4E2C-A01C-06218128FA73}" type="presParOf" srcId="{2C372849-73A8-4B76-9A13-877DA97C830B}" destId="{2DD9E210-ACF9-4BA4-A594-A4CB0BD3865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1. Does it have enough frequency?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5137C65F-CBB8-41D1-9B69-6346AE1469E7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2. Does it replace a bid that is necessary?</a:t>
          </a:r>
          <a:endParaRPr lang="en-US" dirty="0"/>
        </a:p>
      </dgm:t>
    </dgm:pt>
    <dgm:pt modelId="{ABCCA07D-57D0-45FC-A571-58DB0474E811}" type="parTrans" cxnId="{234D9006-6924-42C0-869F-C5A9B9135542}">
      <dgm:prSet/>
      <dgm:spPr/>
    </dgm:pt>
    <dgm:pt modelId="{FF8CC205-CF75-4F52-8A2C-EB69E437660C}" type="sibTrans" cxnId="{234D9006-6924-42C0-869F-C5A9B9135542}">
      <dgm:prSet/>
      <dgm:spPr/>
    </dgm:pt>
    <dgm:pt modelId="{ADE33E18-674B-4A2A-A961-5DB8B3178950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3. Does it have an inference when not used? </a:t>
          </a:r>
          <a:endParaRPr lang="en-US" dirty="0"/>
        </a:p>
      </dgm:t>
    </dgm:pt>
    <dgm:pt modelId="{9E54AEF7-F725-4CE2-BDF6-E8D7065F28AA}" type="parTrans" cxnId="{1603EE75-4D9A-4133-ACC6-2AEE703E32F0}">
      <dgm:prSet/>
      <dgm:spPr/>
    </dgm:pt>
    <dgm:pt modelId="{D62F30F4-99DC-468B-AA4B-C7A71EDAB66C}" type="sibTrans" cxnId="{1603EE75-4D9A-4133-ACC6-2AEE703E32F0}">
      <dgm:prSet/>
      <dgm:spPr/>
    </dgm:pt>
    <dgm:pt modelId="{3628579F-79DB-4195-A81C-975A3559D2A3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Is it worth the memory work?</a:t>
          </a:r>
          <a:endParaRPr lang="en-US" dirty="0"/>
        </a:p>
      </dgm:t>
    </dgm:pt>
    <dgm:pt modelId="{4D25B671-5651-4013-AAA6-A5D17129E84D}" type="parTrans" cxnId="{1D1BD08A-A4C2-4928-B19C-F240DA74867F}">
      <dgm:prSet/>
      <dgm:spPr/>
    </dgm:pt>
    <dgm:pt modelId="{E50609F9-4932-43C6-B8D8-E79D0B981E3A}" type="sibTrans" cxnId="{1D1BD08A-A4C2-4928-B19C-F240DA74867F}">
      <dgm:prSet/>
      <dgm:spPr/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4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C7700F06-11B2-49B8-B08B-2AEF401604E5}" type="pres">
      <dgm:prSet presAssocID="{5137C65F-CBB8-41D1-9B69-6346AE1469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F29F3-F2C9-4BFE-B525-FD4626D0208E}" type="pres">
      <dgm:prSet presAssocID="{FF8CC205-CF75-4F52-8A2C-EB69E437660C}" presName="sibTrans" presStyleCnt="0"/>
      <dgm:spPr/>
    </dgm:pt>
    <dgm:pt modelId="{95F6C386-1EA9-4501-A10A-1AB19FAB4FCF}" type="pres">
      <dgm:prSet presAssocID="{ADE33E18-674B-4A2A-A961-5DB8B31789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2DFB3-2A1A-4585-9338-0C2ED8F781C6}" type="pres">
      <dgm:prSet presAssocID="{D62F30F4-99DC-468B-AA4B-C7A71EDAB66C}" presName="sibTrans" presStyleCnt="0"/>
      <dgm:spPr/>
    </dgm:pt>
    <dgm:pt modelId="{DB5B9E95-7A0F-4C78-92AA-60E511B8BA8C}" type="pres">
      <dgm:prSet presAssocID="{3628579F-79DB-4195-A81C-975A3559D2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D9006-6924-42C0-869F-C5A9B9135542}" srcId="{66777F53-AAFC-409A-8CED-399D33F964D3}" destId="{5137C65F-CBB8-41D1-9B69-6346AE1469E7}" srcOrd="1" destOrd="0" parTransId="{ABCCA07D-57D0-45FC-A571-58DB0474E811}" sibTransId="{FF8CC205-CF75-4F52-8A2C-EB69E437660C}"/>
    <dgm:cxn modelId="{5CCAE9F2-C261-477C-B88A-CBBE84D8F396}" type="presOf" srcId="{5137C65F-CBB8-41D1-9B69-6346AE1469E7}" destId="{C7700F06-11B2-49B8-B08B-2AEF401604E5}" srcOrd="0" destOrd="0" presId="urn:microsoft.com/office/officeart/2005/8/layout/default"/>
    <dgm:cxn modelId="{0265B72E-4448-40CC-9B5D-4679A20CA99D}" type="presOf" srcId="{ADE33E18-674B-4A2A-A961-5DB8B3178950}" destId="{95F6C386-1EA9-4501-A10A-1AB19FAB4FCF}" srcOrd="0" destOrd="0" presId="urn:microsoft.com/office/officeart/2005/8/layout/default"/>
    <dgm:cxn modelId="{818714AB-9E71-411F-AD55-67D4202EC3A3}" type="presOf" srcId="{FEEA0378-049E-4BF1-B91C-7CC2CFD2E579}" destId="{DF4B7CF3-0E4C-46C6-B63A-C9D4EE237BFE}" srcOrd="0" destOrd="0" presId="urn:microsoft.com/office/officeart/2005/8/layout/default"/>
    <dgm:cxn modelId="{1DC0ED5E-7F6E-4447-881A-765243FF6353}" type="presOf" srcId="{66777F53-AAFC-409A-8CED-399D33F964D3}" destId="{2C372849-73A8-4B76-9A13-877DA97C830B}" srcOrd="0" destOrd="0" presId="urn:microsoft.com/office/officeart/2005/8/layout/default"/>
    <dgm:cxn modelId="{1D1BD08A-A4C2-4928-B19C-F240DA74867F}" srcId="{66777F53-AAFC-409A-8CED-399D33F964D3}" destId="{3628579F-79DB-4195-A81C-975A3559D2A3}" srcOrd="3" destOrd="0" parTransId="{4D25B671-5651-4013-AAA6-A5D17129E84D}" sibTransId="{E50609F9-4932-43C6-B8D8-E79D0B981E3A}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1603EE75-4D9A-4133-ACC6-2AEE703E32F0}" srcId="{66777F53-AAFC-409A-8CED-399D33F964D3}" destId="{ADE33E18-674B-4A2A-A961-5DB8B3178950}" srcOrd="2" destOrd="0" parTransId="{9E54AEF7-F725-4CE2-BDF6-E8D7065F28AA}" sibTransId="{D62F30F4-99DC-468B-AA4B-C7A71EDAB66C}"/>
    <dgm:cxn modelId="{56F2CD7B-9617-4371-8B27-22AF0529F44C}" type="presOf" srcId="{3628579F-79DB-4195-A81C-975A3559D2A3}" destId="{DB5B9E95-7A0F-4C78-92AA-60E511B8BA8C}" srcOrd="0" destOrd="0" presId="urn:microsoft.com/office/officeart/2005/8/layout/default"/>
    <dgm:cxn modelId="{492F051B-39A9-4F47-A5B6-30113F566081}" type="presParOf" srcId="{2C372849-73A8-4B76-9A13-877DA97C830B}" destId="{DF4B7CF3-0E4C-46C6-B63A-C9D4EE237BFE}" srcOrd="0" destOrd="0" presId="urn:microsoft.com/office/officeart/2005/8/layout/default"/>
    <dgm:cxn modelId="{C64BC23D-FD77-4BEA-B020-5A4D9021977E}" type="presParOf" srcId="{2C372849-73A8-4B76-9A13-877DA97C830B}" destId="{0F4947E6-B5C4-4110-99F0-EE5C70EDC8C9}" srcOrd="1" destOrd="0" presId="urn:microsoft.com/office/officeart/2005/8/layout/default"/>
    <dgm:cxn modelId="{4DC28C52-C468-4320-AAC5-7FC4A5C79090}" type="presParOf" srcId="{2C372849-73A8-4B76-9A13-877DA97C830B}" destId="{C7700F06-11B2-49B8-B08B-2AEF401604E5}" srcOrd="2" destOrd="0" presId="urn:microsoft.com/office/officeart/2005/8/layout/default"/>
    <dgm:cxn modelId="{B7AF088B-DA28-425B-ABDC-F295E0AF524D}" type="presParOf" srcId="{2C372849-73A8-4B76-9A13-877DA97C830B}" destId="{0F2F29F3-F2C9-4BFE-B525-FD4626D0208E}" srcOrd="3" destOrd="0" presId="urn:microsoft.com/office/officeart/2005/8/layout/default"/>
    <dgm:cxn modelId="{6A1AF9C6-29F9-4B41-9368-4BB6F594238F}" type="presParOf" srcId="{2C372849-73A8-4B76-9A13-877DA97C830B}" destId="{95F6C386-1EA9-4501-A10A-1AB19FAB4FCF}" srcOrd="4" destOrd="0" presId="urn:microsoft.com/office/officeart/2005/8/layout/default"/>
    <dgm:cxn modelId="{033BF6A5-A898-431B-B987-B93E4E3D4178}" type="presParOf" srcId="{2C372849-73A8-4B76-9A13-877DA97C830B}" destId="{BE12DFB3-2A1A-4585-9338-0C2ED8F781C6}" srcOrd="5" destOrd="0" presId="urn:microsoft.com/office/officeart/2005/8/layout/default"/>
    <dgm:cxn modelId="{79E7E3BC-75BD-45DC-832D-40B16EB7969E}" type="presParOf" srcId="{2C372849-73A8-4B76-9A13-877DA97C830B}" destId="{DB5B9E95-7A0F-4C78-92AA-60E511B8BA8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1. How many of my partners play it?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877AB96-BA13-46FC-AD15-C1AB9383B272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2. Will we all play it the same way?</a:t>
          </a:r>
          <a:endParaRPr lang="en-US" dirty="0"/>
        </a:p>
      </dgm:t>
    </dgm:pt>
    <dgm:pt modelId="{3FCD05A4-DF5A-4A16-862E-A00C85DFFE60}" type="parTrans" cxnId="{C62DEE21-0B3B-40EE-9618-1B49302C7393}">
      <dgm:prSet/>
      <dgm:spPr/>
      <dgm:t>
        <a:bodyPr/>
        <a:lstStyle/>
        <a:p>
          <a:endParaRPr lang="en-US"/>
        </a:p>
      </dgm:t>
    </dgm:pt>
    <dgm:pt modelId="{FD72E5D8-8E13-4F81-8374-D4178033220A}" type="sibTrans" cxnId="{C62DEE21-0B3B-40EE-9618-1B49302C7393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2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7680DBD1-1A7A-44EF-AC79-2965EA1C27AE}" type="pres">
      <dgm:prSet presAssocID="{2877AB96-BA13-46FC-AD15-C1AB9383B27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1179F-3567-447D-83C2-E4B08EF99D13}" type="presOf" srcId="{66777F53-AAFC-409A-8CED-399D33F964D3}" destId="{2C372849-73A8-4B76-9A13-877DA97C830B}" srcOrd="0" destOrd="0" presId="urn:microsoft.com/office/officeart/2005/8/layout/default"/>
    <dgm:cxn modelId="{D0780D9D-78F7-4FDA-BACE-CBBE415E22B7}" type="presOf" srcId="{FEEA0378-049E-4BF1-B91C-7CC2CFD2E579}" destId="{DF4B7CF3-0E4C-46C6-B63A-C9D4EE237BFE}" srcOrd="0" destOrd="0" presId="urn:microsoft.com/office/officeart/2005/8/layout/default"/>
    <dgm:cxn modelId="{C62DEE21-0B3B-40EE-9618-1B49302C7393}" srcId="{66777F53-AAFC-409A-8CED-399D33F964D3}" destId="{2877AB96-BA13-46FC-AD15-C1AB9383B272}" srcOrd="1" destOrd="0" parTransId="{3FCD05A4-DF5A-4A16-862E-A00C85DFFE60}" sibTransId="{FD72E5D8-8E13-4F81-8374-D4178033220A}"/>
    <dgm:cxn modelId="{3606FF55-CA01-4C7E-A7DC-5CB51A5EFD30}" type="presOf" srcId="{2877AB96-BA13-46FC-AD15-C1AB9383B272}" destId="{7680DBD1-1A7A-44EF-AC79-2965EA1C27A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F47FE2BF-CEC5-44C5-9188-548D9F7EBD3A}" type="presParOf" srcId="{2C372849-73A8-4B76-9A13-877DA97C830B}" destId="{DF4B7CF3-0E4C-46C6-B63A-C9D4EE237BFE}" srcOrd="0" destOrd="0" presId="urn:microsoft.com/office/officeart/2005/8/layout/default"/>
    <dgm:cxn modelId="{38DAF6D8-14ED-445B-92C6-806B8084DE33}" type="presParOf" srcId="{2C372849-73A8-4B76-9A13-877DA97C830B}" destId="{0F4947E6-B5C4-4110-99F0-EE5C70EDC8C9}" srcOrd="1" destOrd="0" presId="urn:microsoft.com/office/officeart/2005/8/layout/default"/>
    <dgm:cxn modelId="{37FAA1B2-47A6-442D-87AB-9A680B8C22FF}" type="presParOf" srcId="{2C372849-73A8-4B76-9A13-877DA97C830B}" destId="{7680DBD1-1A7A-44EF-AC79-2965EA1C27A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The opponents pre-empt to  take room away from us.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588A76D2-E14E-4808-905C-72DF532D34FC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We need to find different ways to show different hands.</a:t>
          </a:r>
          <a:endParaRPr lang="en-US" dirty="0"/>
        </a:p>
      </dgm:t>
    </dgm:pt>
    <dgm:pt modelId="{B25233E4-8CEB-4286-9B26-09034C5A67A4}" type="parTrans" cxnId="{442DDD43-82A9-4261-9614-F5236DDAD7A8}">
      <dgm:prSet/>
      <dgm:spPr/>
    </dgm:pt>
    <dgm:pt modelId="{10CF1359-79BC-4C35-A54A-B303CE4D0FBD}" type="sibTrans" cxnId="{442DDD43-82A9-4261-9614-F5236DDAD7A8}">
      <dgm:prSet/>
      <dgm:spPr/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2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3B2D50A9-F588-4F6B-89F5-50585763054B}" type="pres">
      <dgm:prSet presAssocID="{588A76D2-E14E-4808-905C-72DF532D34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651EA-CA26-49D1-84FF-92545D48A2A6}" type="presOf" srcId="{FEEA0378-049E-4BF1-B91C-7CC2CFD2E579}" destId="{DF4B7CF3-0E4C-46C6-B63A-C9D4EE237BFE}" srcOrd="0" destOrd="0" presId="urn:microsoft.com/office/officeart/2005/8/layout/default"/>
    <dgm:cxn modelId="{552CEC6D-E730-4225-B5FE-1175DD0F123A}" type="presOf" srcId="{588A76D2-E14E-4808-905C-72DF532D34FC}" destId="{3B2D50A9-F588-4F6B-89F5-50585763054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442DDD43-82A9-4261-9614-F5236DDAD7A8}" srcId="{66777F53-AAFC-409A-8CED-399D33F964D3}" destId="{588A76D2-E14E-4808-905C-72DF532D34FC}" srcOrd="1" destOrd="0" parTransId="{B25233E4-8CEB-4286-9B26-09034C5A67A4}" sibTransId="{10CF1359-79BC-4C35-A54A-B303CE4D0FBD}"/>
    <dgm:cxn modelId="{AF2974F3-4A5C-49E2-8405-EC4026347E84}" type="presOf" srcId="{66777F53-AAFC-409A-8CED-399D33F964D3}" destId="{2C372849-73A8-4B76-9A13-877DA97C830B}" srcOrd="0" destOrd="0" presId="urn:microsoft.com/office/officeart/2005/8/layout/default"/>
    <dgm:cxn modelId="{34935195-2D8C-4F20-9851-0ED3181A9B65}" type="presParOf" srcId="{2C372849-73A8-4B76-9A13-877DA97C830B}" destId="{DF4B7CF3-0E4C-46C6-B63A-C9D4EE237BFE}" srcOrd="0" destOrd="0" presId="urn:microsoft.com/office/officeart/2005/8/layout/default"/>
    <dgm:cxn modelId="{3A87747D-918C-46C5-BC10-16430880334D}" type="presParOf" srcId="{2C372849-73A8-4B76-9A13-877DA97C830B}" destId="{0F4947E6-B5C4-4110-99F0-EE5C70EDC8C9}" srcOrd="1" destOrd="0" presId="urn:microsoft.com/office/officeart/2005/8/layout/default"/>
    <dgm:cxn modelId="{B806AE78-28E6-4B8C-821A-E9CCA2CF0582}" type="presParOf" srcId="{2C372849-73A8-4B76-9A13-877DA97C830B}" destId="{3B2D50A9-F588-4F6B-89F5-5058576305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8+ Total Points is about right.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ABEEEC23-E1CC-4B58-B1C1-9EC35A4C684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For Total Points include distribution.</a:t>
          </a:r>
          <a:endParaRPr lang="en-US" dirty="0"/>
        </a:p>
      </dgm:t>
    </dgm:pt>
    <dgm:pt modelId="{7C8AD083-2545-41CC-87A0-F68172C12D09}" type="parTrans" cxnId="{FBCA9EE5-EA01-4564-97EF-B1BA4258DD77}">
      <dgm:prSet/>
      <dgm:spPr/>
      <dgm:t>
        <a:bodyPr/>
        <a:lstStyle/>
        <a:p>
          <a:endParaRPr lang="en-US"/>
        </a:p>
      </dgm:t>
    </dgm:pt>
    <dgm:pt modelId="{5E44CF92-B783-4ABF-A192-781714E8D80B}" type="sibTrans" cxnId="{FBCA9EE5-EA01-4564-97EF-B1BA4258DD77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2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3FE876DB-F534-4742-B874-CB09C28CFEFC}" type="pres">
      <dgm:prSet presAssocID="{ABEEEC23-E1CC-4B58-B1C1-9EC35A4C68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5B187-15CA-48B2-A05F-AD142E3F42C6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8753FBC4-65EA-4477-BAF8-44C723D0704E}" type="presOf" srcId="{ABEEEC23-E1CC-4B58-B1C1-9EC35A4C6849}" destId="{3FE876DB-F534-4742-B874-CB09C28CFEFC}" srcOrd="0" destOrd="0" presId="urn:microsoft.com/office/officeart/2005/8/layout/default"/>
    <dgm:cxn modelId="{FBCA9EE5-EA01-4564-97EF-B1BA4258DD77}" srcId="{66777F53-AAFC-409A-8CED-399D33F964D3}" destId="{ABEEEC23-E1CC-4B58-B1C1-9EC35A4C6849}" srcOrd="1" destOrd="0" parTransId="{7C8AD083-2545-41CC-87A0-F68172C12D09}" sibTransId="{5E44CF92-B783-4ABF-A192-781714E8D80B}"/>
    <dgm:cxn modelId="{0CCC25A6-0AEE-4B7B-B3C6-D025A8F732AF}" type="presOf" srcId="{FEEA0378-049E-4BF1-B91C-7CC2CFD2E579}" destId="{DF4B7CF3-0E4C-46C6-B63A-C9D4EE237BFE}" srcOrd="0" destOrd="0" presId="urn:microsoft.com/office/officeart/2005/8/layout/default"/>
    <dgm:cxn modelId="{97952D02-16E6-4B99-B623-38654132D5D9}" type="presParOf" srcId="{2C372849-73A8-4B76-9A13-877DA97C830B}" destId="{DF4B7CF3-0E4C-46C6-B63A-C9D4EE237BFE}" srcOrd="0" destOrd="0" presId="urn:microsoft.com/office/officeart/2005/8/layout/default"/>
    <dgm:cxn modelId="{47E4A6F1-4589-4AA5-A24C-9F431656AD75}" type="presParOf" srcId="{2C372849-73A8-4B76-9A13-877DA97C830B}" destId="{0F4947E6-B5C4-4110-99F0-EE5C70EDC8C9}" srcOrd="1" destOrd="0" presId="urn:microsoft.com/office/officeart/2005/8/layout/default"/>
    <dgm:cxn modelId="{630D4385-264E-4C7D-B94B-17348F6599D9}" type="presParOf" srcId="{2C372849-73A8-4B76-9A13-877DA97C830B}" destId="{3FE876DB-F534-4742-B874-CB09C28CFEF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You lose the ability to bid a Natural 2 nt.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C6BBCD51-BC5C-4336-97AD-8618B1470AE3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What do I do with 9 HCP and a stopper?</a:t>
          </a:r>
          <a:endParaRPr lang="en-US" dirty="0"/>
        </a:p>
      </dgm:t>
    </dgm:pt>
    <dgm:pt modelId="{E7079FD1-EBFE-43AD-8160-7CF60BA509F5}" type="parTrans" cxnId="{FE87F0BA-56FF-41D2-9DB7-2EEAA524F55D}">
      <dgm:prSet/>
      <dgm:spPr/>
      <dgm:t>
        <a:bodyPr/>
        <a:lstStyle/>
        <a:p>
          <a:endParaRPr lang="en-US"/>
        </a:p>
      </dgm:t>
    </dgm:pt>
    <dgm:pt modelId="{89B4CD78-3C8B-41EC-84E4-22D97B008DBA}" type="sibTrans" cxnId="{FE87F0BA-56FF-41D2-9DB7-2EEAA524F55D}">
      <dgm:prSet/>
      <dgm:spPr/>
      <dgm:t>
        <a:bodyPr/>
        <a:lstStyle/>
        <a:p>
          <a:endParaRPr lang="en-US"/>
        </a:p>
      </dgm:t>
    </dgm:pt>
    <dgm:pt modelId="{CE413126-99D9-4855-A8CB-4CF2B22728E2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That’s the whole idea behind pre-empts.</a:t>
          </a:r>
          <a:endParaRPr lang="en-US" dirty="0"/>
        </a:p>
      </dgm:t>
    </dgm:pt>
    <dgm:pt modelId="{63069AD8-CB45-402F-95E2-8B8C9BA0C234}" type="parTrans" cxnId="{6F7490C7-1317-4728-A173-C2E76F665CAF}">
      <dgm:prSet/>
      <dgm:spPr/>
      <dgm:t>
        <a:bodyPr/>
        <a:lstStyle/>
        <a:p>
          <a:endParaRPr lang="en-US"/>
        </a:p>
      </dgm:t>
    </dgm:pt>
    <dgm:pt modelId="{EE896091-4A8A-41B5-8EEB-78A4CB9B8081}" type="sibTrans" cxnId="{6F7490C7-1317-4728-A173-C2E76F665CAF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3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947E6-B5C4-4110-99F0-EE5C70EDC8C9}" type="pres">
      <dgm:prSet presAssocID="{5569795B-6E3C-4E6A-B27A-92D4A55B4114}" presName="sibTrans" presStyleCnt="0"/>
      <dgm:spPr/>
    </dgm:pt>
    <dgm:pt modelId="{266086D6-D3D9-47DB-8B8E-DBD3FE0F3941}" type="pres">
      <dgm:prSet presAssocID="{C6BBCD51-BC5C-4336-97AD-8618B1470A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994B0-0892-44A8-9507-1D454EC8410A}" type="pres">
      <dgm:prSet presAssocID="{89B4CD78-3C8B-41EC-84E4-22D97B008DBA}" presName="sibTrans" presStyleCnt="0"/>
      <dgm:spPr/>
    </dgm:pt>
    <dgm:pt modelId="{94AA0963-7EC5-433D-BC61-917036A29B6F}" type="pres">
      <dgm:prSet presAssocID="{CE413126-99D9-4855-A8CB-4CF2B22728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5181C-8BF2-4F23-8096-EDC41EBFC8F3}" type="presOf" srcId="{66777F53-AAFC-409A-8CED-399D33F964D3}" destId="{2C372849-73A8-4B76-9A13-877DA97C830B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33EFD44A-BA78-4345-A5FD-2D24382F29F4}" type="presOf" srcId="{FEEA0378-049E-4BF1-B91C-7CC2CFD2E579}" destId="{DF4B7CF3-0E4C-46C6-B63A-C9D4EE237BFE}" srcOrd="0" destOrd="0" presId="urn:microsoft.com/office/officeart/2005/8/layout/default"/>
    <dgm:cxn modelId="{6AF22699-7B6E-4F82-A931-8A871119527E}" type="presOf" srcId="{CE413126-99D9-4855-A8CB-4CF2B22728E2}" destId="{94AA0963-7EC5-433D-BC61-917036A29B6F}" srcOrd="0" destOrd="0" presId="urn:microsoft.com/office/officeart/2005/8/layout/default"/>
    <dgm:cxn modelId="{0100E356-F1E4-4F71-AF16-81291742F890}" type="presOf" srcId="{C6BBCD51-BC5C-4336-97AD-8618B1470AE3}" destId="{266086D6-D3D9-47DB-8B8E-DBD3FE0F3941}" srcOrd="0" destOrd="0" presId="urn:microsoft.com/office/officeart/2005/8/layout/default"/>
    <dgm:cxn modelId="{FE87F0BA-56FF-41D2-9DB7-2EEAA524F55D}" srcId="{66777F53-AAFC-409A-8CED-399D33F964D3}" destId="{C6BBCD51-BC5C-4336-97AD-8618B1470AE3}" srcOrd="1" destOrd="0" parTransId="{E7079FD1-EBFE-43AD-8160-7CF60BA509F5}" sibTransId="{89B4CD78-3C8B-41EC-84E4-22D97B008DBA}"/>
    <dgm:cxn modelId="{6F7490C7-1317-4728-A173-C2E76F665CAF}" srcId="{66777F53-AAFC-409A-8CED-399D33F964D3}" destId="{CE413126-99D9-4855-A8CB-4CF2B22728E2}" srcOrd="2" destOrd="0" parTransId="{63069AD8-CB45-402F-95E2-8B8C9BA0C234}" sibTransId="{EE896091-4A8A-41B5-8EEB-78A4CB9B8081}"/>
    <dgm:cxn modelId="{F78A8A8E-1975-4B11-938F-328ED8D2C468}" type="presParOf" srcId="{2C372849-73A8-4B76-9A13-877DA97C830B}" destId="{DF4B7CF3-0E4C-46C6-B63A-C9D4EE237BFE}" srcOrd="0" destOrd="0" presId="urn:microsoft.com/office/officeart/2005/8/layout/default"/>
    <dgm:cxn modelId="{F0348C25-10CB-4C84-9E3D-72A32D97FA28}" type="presParOf" srcId="{2C372849-73A8-4B76-9A13-877DA97C830B}" destId="{0F4947E6-B5C4-4110-99F0-EE5C70EDC8C9}" srcOrd="1" destOrd="0" presId="urn:microsoft.com/office/officeart/2005/8/layout/default"/>
    <dgm:cxn modelId="{5EBEFC98-BFBD-437E-B7B1-962469029D10}" type="presParOf" srcId="{2C372849-73A8-4B76-9A13-877DA97C830B}" destId="{266086D6-D3D9-47DB-8B8E-DBD3FE0F3941}" srcOrd="2" destOrd="0" presId="urn:microsoft.com/office/officeart/2005/8/layout/default"/>
    <dgm:cxn modelId="{07CFBBEC-E738-4FC3-9286-FF7A9B26D0C8}" type="presParOf" srcId="{2C372849-73A8-4B76-9A13-877DA97C830B}" destId="{A3C994B0-0892-44A8-9507-1D454EC8410A}" srcOrd="3" destOrd="0" presId="urn:microsoft.com/office/officeart/2005/8/layout/default"/>
    <dgm:cxn modelId="{8CDE82D3-F42F-462B-9B31-585545A0FD9C}" type="presParOf" srcId="{2C372849-73A8-4B76-9A13-877DA97C830B}" destId="{94AA0963-7EC5-433D-BC61-917036A29B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777F53-AAFC-409A-8CED-399D33F9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A0378-049E-4BF1-B91C-7CC2CFD2E57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ZA" dirty="0" smtClean="0"/>
            <a:t>I hope you know to transfer a king?</a:t>
          </a:r>
          <a:endParaRPr lang="en-US" dirty="0"/>
        </a:p>
      </dgm:t>
    </dgm:pt>
    <dgm:pt modelId="{37927C67-9308-4FEF-BF44-E17215721114}" type="parTrans" cxnId="{52494ECD-ED43-4172-AC98-01EA2D318CEE}">
      <dgm:prSet/>
      <dgm:spPr/>
      <dgm:t>
        <a:bodyPr/>
        <a:lstStyle/>
        <a:p>
          <a:endParaRPr lang="en-US"/>
        </a:p>
      </dgm:t>
    </dgm:pt>
    <dgm:pt modelId="{5569795B-6E3C-4E6A-B27A-92D4A55B4114}" type="sibTrans" cxnId="{52494ECD-ED43-4172-AC98-01EA2D318CEE}">
      <dgm:prSet/>
      <dgm:spPr/>
      <dgm:t>
        <a:bodyPr/>
        <a:lstStyle/>
        <a:p>
          <a:endParaRPr lang="en-US"/>
        </a:p>
      </dgm:t>
    </dgm:pt>
    <dgm:pt modelId="{2C372849-73A8-4B76-9A13-877DA97C830B}" type="pres">
      <dgm:prSet presAssocID="{66777F53-AAFC-409A-8CED-399D33F964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B7CF3-0E4C-46C6-B63A-C9D4EE237BFE}" type="pres">
      <dgm:prSet presAssocID="{FEEA0378-049E-4BF1-B91C-7CC2CFD2E579}" presName="node" presStyleLbl="node1" presStyleIdx="0" presStyleCnt="1" custScaleY="175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A54C1-E08C-4732-94E3-38D2FD956814}" type="presOf" srcId="{FEEA0378-049E-4BF1-B91C-7CC2CFD2E579}" destId="{DF4B7CF3-0E4C-46C6-B63A-C9D4EE237BFE}" srcOrd="0" destOrd="0" presId="urn:microsoft.com/office/officeart/2005/8/layout/default"/>
    <dgm:cxn modelId="{52494ECD-ED43-4172-AC98-01EA2D318CEE}" srcId="{66777F53-AAFC-409A-8CED-399D33F964D3}" destId="{FEEA0378-049E-4BF1-B91C-7CC2CFD2E579}" srcOrd="0" destOrd="0" parTransId="{37927C67-9308-4FEF-BF44-E17215721114}" sibTransId="{5569795B-6E3C-4E6A-B27A-92D4A55B4114}"/>
    <dgm:cxn modelId="{B3167E2E-8009-45DD-925B-CE5B76E767BB}" type="presOf" srcId="{66777F53-AAFC-409A-8CED-399D33F964D3}" destId="{2C372849-73A8-4B76-9A13-877DA97C830B}" srcOrd="0" destOrd="0" presId="urn:microsoft.com/office/officeart/2005/8/layout/default"/>
    <dgm:cxn modelId="{84D249FD-8B88-4694-B6B5-1DDB48A098C1}" type="presParOf" srcId="{2C372849-73A8-4B76-9A13-877DA97C830B}" destId="{DF4B7CF3-0E4C-46C6-B63A-C9D4EE237B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43272" y="813"/>
          <a:ext cx="3014060" cy="3165595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Partnership Bidding</a:t>
          </a:r>
          <a:endParaRPr lang="en-US" sz="2800" kern="1200" dirty="0"/>
        </a:p>
      </dsp:txBody>
      <dsp:txXfrm>
        <a:off x="143272" y="813"/>
        <a:ext cx="3014060" cy="3165595"/>
      </dsp:txXfrm>
    </dsp:sp>
    <dsp:sp modelId="{917BB812-84A6-4030-AFC0-16B8096E529B}">
      <dsp:nvSpPr>
        <dsp:cNvPr id="0" name=""/>
        <dsp:cNvSpPr/>
      </dsp:nvSpPr>
      <dsp:spPr>
        <a:xfrm>
          <a:off x="3458739" y="679393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Aggressive system with discipline</a:t>
          </a:r>
          <a:endParaRPr lang="en-US" sz="2800" kern="1200" dirty="0"/>
        </a:p>
      </dsp:txBody>
      <dsp:txXfrm>
        <a:off x="3458739" y="679393"/>
        <a:ext cx="3014060" cy="1808436"/>
      </dsp:txXfrm>
    </dsp:sp>
    <dsp:sp modelId="{9793D25F-7AC8-4471-AD73-3E693004D485}">
      <dsp:nvSpPr>
        <dsp:cNvPr id="0" name=""/>
        <dsp:cNvSpPr/>
      </dsp:nvSpPr>
      <dsp:spPr>
        <a:xfrm>
          <a:off x="143272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Regular system aggressively</a:t>
          </a:r>
          <a:endParaRPr lang="en-US" sz="2800" kern="1200" dirty="0"/>
        </a:p>
      </dsp:txBody>
      <dsp:txXfrm>
        <a:off x="143272" y="3467814"/>
        <a:ext cx="3014060" cy="1808436"/>
      </dsp:txXfrm>
    </dsp:sp>
    <dsp:sp modelId="{A80B20E6-66CD-4D79-B875-A2AA7807230D}">
      <dsp:nvSpPr>
        <dsp:cNvPr id="0" name=""/>
        <dsp:cNvSpPr/>
      </dsp:nvSpPr>
      <dsp:spPr>
        <a:xfrm>
          <a:off x="3458739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I see far too many pairs playing an individual with stationary partner.</a:t>
          </a:r>
          <a:endParaRPr lang="en-US" sz="2800" kern="1200" dirty="0"/>
        </a:p>
      </dsp:txBody>
      <dsp:txXfrm>
        <a:off x="3458739" y="3467814"/>
        <a:ext cx="3014060" cy="1808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400" kern="1200" dirty="0" smtClean="0"/>
            <a:t>Definitely How about the auction 1s x 2s p </a:t>
          </a:r>
          <a:r>
            <a:rPr lang="en-ZA" sz="6400" kern="1200" dirty="0" err="1" smtClean="0"/>
            <a:t>p</a:t>
          </a:r>
          <a:r>
            <a:rPr lang="en-ZA" sz="6400" kern="1200" dirty="0" smtClean="0"/>
            <a:t> x</a:t>
          </a:r>
          <a:endParaRPr lang="en-US" sz="6400" kern="1200" dirty="0"/>
        </a:p>
      </dsp:txBody>
      <dsp:txXfrm>
        <a:off x="1078988" y="3302"/>
        <a:ext cx="4458095" cy="4682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800" kern="1200" dirty="0" smtClean="0"/>
            <a:t>What are the ranges?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800" kern="1200" dirty="0" smtClean="0"/>
            <a:t>Upper limit is just below what would have made a free bid.</a:t>
          </a:r>
        </a:p>
      </dsp:txBody>
      <dsp:txXfrm>
        <a:off x="1078988" y="3302"/>
        <a:ext cx="4458095" cy="46822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200" kern="1200" dirty="0" smtClean="0"/>
            <a:t>Of course, why else are we wasting a Sunday?</a:t>
          </a:r>
          <a:endParaRPr lang="en-US" sz="6200" kern="1200" dirty="0"/>
        </a:p>
      </dsp:txBody>
      <dsp:txXfrm>
        <a:off x="1078988" y="3302"/>
        <a:ext cx="4458095" cy="46822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a) 1S x 2S 3D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b) 1S x 2S 2NT p 3C p 3D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c) 1S x 2S p </a:t>
          </a:r>
          <a:r>
            <a:rPr lang="en-ZA" sz="3600" kern="1200" dirty="0" err="1" smtClean="0"/>
            <a:t>p</a:t>
          </a:r>
          <a:r>
            <a:rPr lang="en-ZA" sz="3600" kern="1200" dirty="0" smtClean="0"/>
            <a:t> x p 3D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d) 1S x 2S p </a:t>
          </a:r>
          <a:r>
            <a:rPr lang="en-ZA" sz="3600" kern="1200" dirty="0" err="1" smtClean="0"/>
            <a:t>p</a:t>
          </a:r>
          <a:r>
            <a:rPr lang="en-ZA" sz="3600" kern="1200" dirty="0" smtClean="0"/>
            <a:t> x p 2NT p 3C p 3D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078988" y="3302"/>
        <a:ext cx="4458095" cy="46822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/>
            <a:t>Technically the first 2 are good/bad and the second 2 are extended </a:t>
          </a:r>
          <a:r>
            <a:rPr lang="en-ZA" sz="4100" kern="1200" dirty="0" err="1" smtClean="0"/>
            <a:t>lebensohl</a:t>
          </a:r>
          <a:r>
            <a:rPr lang="en-ZA" sz="4100" kern="1200" dirty="0" smtClean="0"/>
            <a:t>. But it is the same basic idea.</a:t>
          </a:r>
          <a:endParaRPr lang="en-US" sz="4100" kern="1200" dirty="0"/>
        </a:p>
      </dsp:txBody>
      <dsp:txXfrm>
        <a:off x="1078988" y="3302"/>
        <a:ext cx="4458095" cy="46822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400" kern="1200" dirty="0" smtClean="0"/>
            <a:t>Tim and my rule was: “it is always good/bad or </a:t>
          </a:r>
          <a:r>
            <a:rPr lang="en-ZA" sz="4400" kern="1200" dirty="0" err="1" smtClean="0"/>
            <a:t>lebensohl</a:t>
          </a:r>
          <a:r>
            <a:rPr lang="en-ZA" sz="4400" kern="1200" dirty="0" smtClean="0"/>
            <a:t> except when 2 </a:t>
          </a:r>
          <a:r>
            <a:rPr lang="en-ZA" sz="4400" kern="1200" dirty="0" err="1" smtClean="0"/>
            <a:t>nt</a:t>
          </a:r>
          <a:r>
            <a:rPr lang="en-ZA" sz="4400" kern="1200" dirty="0" smtClean="0"/>
            <a:t> is necessary to be natural”.</a:t>
          </a:r>
          <a:endParaRPr lang="en-US" sz="4400" kern="1200" dirty="0"/>
        </a:p>
      </dsp:txBody>
      <dsp:txXfrm>
        <a:off x="1078988" y="3302"/>
        <a:ext cx="4458095" cy="46822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300" kern="1200" dirty="0" smtClean="0"/>
            <a:t>Let’s do the easy one first. Whenever you are forced to bid due to a double and your bid is at the 3 level, it applies.</a:t>
          </a:r>
          <a:endParaRPr lang="en-US" sz="4300" kern="1200" dirty="0"/>
        </a:p>
      </dsp:txBody>
      <dsp:txXfrm>
        <a:off x="1078988" y="3302"/>
        <a:ext cx="4458095" cy="46822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4789" y="383462"/>
          <a:ext cx="6606492" cy="46754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500" kern="1200" dirty="0" smtClean="0"/>
            <a:t>Yes. When you open!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500" kern="1200" dirty="0" smtClean="0"/>
            <a:t>When you open and the bidding continues with a 2 level bid on your right. Then it also applies.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4789" y="383462"/>
        <a:ext cx="6606492" cy="46754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4789" y="383462"/>
          <a:ext cx="6606492" cy="46754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200" kern="1200" dirty="0" smtClean="0"/>
            <a:t>If partner has bid, then 15-17. Less you use 2 NT, more you force to game. If partner has not, then a 3 to 5 points more than the minimum you would compete with.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4789" y="383462"/>
        <a:ext cx="6606492" cy="46754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4789" y="383462"/>
          <a:ext cx="6606492" cy="46754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If partner uses 2nt, we say partner wants to compete at the 3 level and has a stronger option available.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If partner bids at the 3 level, we say partner had a weaker option available to show this suit.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789" y="383462"/>
        <a:ext cx="6606492" cy="467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43272" y="813"/>
          <a:ext cx="3014060" cy="3165595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Despite our success in Shanghai, Tim and I decided we needed to open most 11 count </a:t>
          </a:r>
          <a:r>
            <a:rPr lang="en-ZA" sz="2700" kern="1200" dirty="0" err="1" smtClean="0"/>
            <a:t>wk</a:t>
          </a:r>
          <a:r>
            <a:rPr lang="en-ZA" sz="2700" kern="1200" dirty="0" smtClean="0"/>
            <a:t> </a:t>
          </a:r>
          <a:r>
            <a:rPr lang="en-ZA" sz="2700" kern="1200" dirty="0" err="1" smtClean="0"/>
            <a:t>nt’s</a:t>
          </a:r>
          <a:endParaRPr lang="en-US" sz="2700" kern="1200" dirty="0"/>
        </a:p>
      </dsp:txBody>
      <dsp:txXfrm>
        <a:off x="143272" y="813"/>
        <a:ext cx="3014060" cy="3165595"/>
      </dsp:txXfrm>
    </dsp:sp>
    <dsp:sp modelId="{38A47058-7491-4B39-AD08-D1A304596D64}">
      <dsp:nvSpPr>
        <dsp:cNvPr id="0" name=""/>
        <dsp:cNvSpPr/>
      </dsp:nvSpPr>
      <dsp:spPr>
        <a:xfrm>
          <a:off x="3458739" y="679393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This caused a rethink of the entire system including a switch to 14-16 </a:t>
          </a:r>
          <a:r>
            <a:rPr lang="en-ZA" sz="2700" kern="1200" dirty="0" err="1" smtClean="0"/>
            <a:t>nt’s</a:t>
          </a:r>
          <a:r>
            <a:rPr lang="en-ZA" sz="2700" kern="1200" dirty="0" smtClean="0"/>
            <a:t>.</a:t>
          </a:r>
          <a:endParaRPr lang="en-US" sz="2700" kern="1200" dirty="0"/>
        </a:p>
      </dsp:txBody>
      <dsp:txXfrm>
        <a:off x="3458739" y="679393"/>
        <a:ext cx="3014060" cy="1808436"/>
      </dsp:txXfrm>
    </dsp:sp>
    <dsp:sp modelId="{9A94FA23-F559-4421-AAE6-62C0C621978C}">
      <dsp:nvSpPr>
        <dsp:cNvPr id="0" name=""/>
        <dsp:cNvSpPr/>
      </dsp:nvSpPr>
      <dsp:spPr>
        <a:xfrm>
          <a:off x="143272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Because if you open most 11 counts, a range of 11-14 is too big.</a:t>
          </a:r>
          <a:endParaRPr lang="en-US" sz="2700" kern="1200" dirty="0"/>
        </a:p>
      </dsp:txBody>
      <dsp:txXfrm>
        <a:off x="143272" y="3467814"/>
        <a:ext cx="3014060" cy="1808436"/>
      </dsp:txXfrm>
    </dsp:sp>
    <dsp:sp modelId="{C4736B31-DF82-4EC9-9BA1-48723B9842BA}">
      <dsp:nvSpPr>
        <dsp:cNvPr id="0" name=""/>
        <dsp:cNvSpPr/>
      </dsp:nvSpPr>
      <dsp:spPr>
        <a:xfrm>
          <a:off x="3458739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 smtClean="0"/>
            <a:t>We were tougher to play against, but my play was not as good.</a:t>
          </a:r>
          <a:endParaRPr lang="en-US" sz="2700" kern="1200" dirty="0"/>
        </a:p>
      </dsp:txBody>
      <dsp:txXfrm>
        <a:off x="3458739" y="3467814"/>
        <a:ext cx="3014060" cy="18084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0" y="766925"/>
          <a:ext cx="6606492" cy="46754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200" kern="1200" dirty="0" smtClean="0"/>
            <a:t>I totally agree. Especially as it will affect your play. So lets start with a subset.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0" y="766925"/>
        <a:ext cx="6606492" cy="4675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9579" y="103383"/>
          <a:ext cx="6606492" cy="46754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Yes. Some pairs reverse it, so that the direct 3 level bid is weak and 2 </a:t>
          </a:r>
          <a:r>
            <a:rPr lang="en-ZA" sz="3600" kern="1200" dirty="0" err="1" smtClean="0"/>
            <a:t>nt</a:t>
          </a:r>
          <a:r>
            <a:rPr lang="en-ZA" sz="3600" kern="1200" dirty="0" smtClean="0"/>
            <a:t> starts the stronger sequence. Why? Because then the get more information about what to lead. I think this version is best at matchpoints, ours at imps.</a:t>
          </a:r>
          <a:endParaRPr lang="en-US" sz="3600" kern="1200" dirty="0"/>
        </a:p>
      </dsp:txBody>
      <dsp:txXfrm>
        <a:off x="9579" y="103383"/>
        <a:ext cx="6606492" cy="4675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807" y="984483"/>
          <a:ext cx="3149741" cy="3308097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I mention the preceding because my declarer play suffered</a:t>
          </a:r>
          <a:endParaRPr lang="en-US" sz="3200" kern="1200" dirty="0"/>
        </a:p>
      </dsp:txBody>
      <dsp:txXfrm>
        <a:off x="807" y="984483"/>
        <a:ext cx="3149741" cy="3308097"/>
      </dsp:txXfrm>
    </dsp:sp>
    <dsp:sp modelId="{2DD9E210-ACF9-4BA4-A594-A4CB0BD38653}">
      <dsp:nvSpPr>
        <dsp:cNvPr id="0" name=""/>
        <dsp:cNvSpPr/>
      </dsp:nvSpPr>
      <dsp:spPr>
        <a:xfrm>
          <a:off x="3465523" y="1693610"/>
          <a:ext cx="3149741" cy="18898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But that has nothing to do with the bidding?</a:t>
          </a:r>
          <a:endParaRPr lang="en-US" sz="3200" kern="1200" dirty="0"/>
        </a:p>
      </dsp:txBody>
      <dsp:txXfrm>
        <a:off x="3465523" y="1693610"/>
        <a:ext cx="3149741" cy="1889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43272" y="813"/>
          <a:ext cx="3014060" cy="3165595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1. Does it have enough frequency?</a:t>
          </a:r>
          <a:endParaRPr lang="en-US" sz="3100" kern="1200" dirty="0"/>
        </a:p>
      </dsp:txBody>
      <dsp:txXfrm>
        <a:off x="143272" y="813"/>
        <a:ext cx="3014060" cy="3165595"/>
      </dsp:txXfrm>
    </dsp:sp>
    <dsp:sp modelId="{C7700F06-11B2-49B8-B08B-2AEF401604E5}">
      <dsp:nvSpPr>
        <dsp:cNvPr id="0" name=""/>
        <dsp:cNvSpPr/>
      </dsp:nvSpPr>
      <dsp:spPr>
        <a:xfrm>
          <a:off x="3458739" y="679393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2. Does it replace a bid that is necessary?</a:t>
          </a:r>
          <a:endParaRPr lang="en-US" sz="3100" kern="1200" dirty="0"/>
        </a:p>
      </dsp:txBody>
      <dsp:txXfrm>
        <a:off x="3458739" y="679393"/>
        <a:ext cx="3014060" cy="1808436"/>
      </dsp:txXfrm>
    </dsp:sp>
    <dsp:sp modelId="{95F6C386-1EA9-4501-A10A-1AB19FAB4FCF}">
      <dsp:nvSpPr>
        <dsp:cNvPr id="0" name=""/>
        <dsp:cNvSpPr/>
      </dsp:nvSpPr>
      <dsp:spPr>
        <a:xfrm>
          <a:off x="143272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3. Does it have an inference when not used? </a:t>
          </a:r>
          <a:endParaRPr lang="en-US" sz="3100" kern="1200" dirty="0"/>
        </a:p>
      </dsp:txBody>
      <dsp:txXfrm>
        <a:off x="143272" y="3467814"/>
        <a:ext cx="3014060" cy="1808436"/>
      </dsp:txXfrm>
    </dsp:sp>
    <dsp:sp modelId="{DB5B9E95-7A0F-4C78-92AA-60E511B8BA8C}">
      <dsp:nvSpPr>
        <dsp:cNvPr id="0" name=""/>
        <dsp:cNvSpPr/>
      </dsp:nvSpPr>
      <dsp:spPr>
        <a:xfrm>
          <a:off x="3458739" y="3467814"/>
          <a:ext cx="3014060" cy="1808436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Is it worth the memory work?</a:t>
          </a:r>
          <a:endParaRPr lang="en-US" sz="3100" kern="1200" dirty="0"/>
        </a:p>
      </dsp:txBody>
      <dsp:txXfrm>
        <a:off x="3458739" y="3467814"/>
        <a:ext cx="3014060" cy="1808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807" y="984483"/>
          <a:ext cx="3149741" cy="3308097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800" kern="1200" dirty="0" smtClean="0"/>
            <a:t>1. How many of my partners play it?</a:t>
          </a:r>
          <a:endParaRPr lang="en-US" sz="3800" kern="1200" dirty="0"/>
        </a:p>
      </dsp:txBody>
      <dsp:txXfrm>
        <a:off x="807" y="984483"/>
        <a:ext cx="3149741" cy="3308097"/>
      </dsp:txXfrm>
    </dsp:sp>
    <dsp:sp modelId="{7680DBD1-1A7A-44EF-AC79-2965EA1C27AE}">
      <dsp:nvSpPr>
        <dsp:cNvPr id="0" name=""/>
        <dsp:cNvSpPr/>
      </dsp:nvSpPr>
      <dsp:spPr>
        <a:xfrm>
          <a:off x="3465523" y="1693610"/>
          <a:ext cx="3149741" cy="18898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800" kern="1200" dirty="0" smtClean="0"/>
            <a:t>2. Will we all play it the same way?</a:t>
          </a:r>
          <a:endParaRPr lang="en-US" sz="3800" kern="1200" dirty="0"/>
        </a:p>
      </dsp:txBody>
      <dsp:txXfrm>
        <a:off x="3465523" y="1693610"/>
        <a:ext cx="3149741" cy="1889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807" y="984483"/>
          <a:ext cx="3149741" cy="3308097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The opponents pre-empt to  take room away from us.</a:t>
          </a:r>
          <a:endParaRPr lang="en-US" sz="2900" kern="1200" dirty="0"/>
        </a:p>
      </dsp:txBody>
      <dsp:txXfrm>
        <a:off x="807" y="984483"/>
        <a:ext cx="3149741" cy="3308097"/>
      </dsp:txXfrm>
    </dsp:sp>
    <dsp:sp modelId="{3B2D50A9-F588-4F6B-89F5-50585763054B}">
      <dsp:nvSpPr>
        <dsp:cNvPr id="0" name=""/>
        <dsp:cNvSpPr/>
      </dsp:nvSpPr>
      <dsp:spPr>
        <a:xfrm>
          <a:off x="3465523" y="1693610"/>
          <a:ext cx="3149741" cy="18898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We need to find different ways to show different hands.</a:t>
          </a:r>
          <a:endParaRPr lang="en-US" sz="2900" kern="1200" dirty="0"/>
        </a:p>
      </dsp:txBody>
      <dsp:txXfrm>
        <a:off x="3465523" y="1693610"/>
        <a:ext cx="3149741" cy="1889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807" y="690369"/>
          <a:ext cx="3149741" cy="3308097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800" kern="1200" dirty="0" smtClean="0"/>
            <a:t>8+ Total Points is about right.</a:t>
          </a:r>
          <a:endParaRPr lang="en-US" sz="3800" kern="1200" dirty="0"/>
        </a:p>
      </dsp:txBody>
      <dsp:txXfrm>
        <a:off x="807" y="690369"/>
        <a:ext cx="3149741" cy="3308097"/>
      </dsp:txXfrm>
    </dsp:sp>
    <dsp:sp modelId="{3FE876DB-F534-4742-B874-CB09C28CFEFC}">
      <dsp:nvSpPr>
        <dsp:cNvPr id="0" name=""/>
        <dsp:cNvSpPr/>
      </dsp:nvSpPr>
      <dsp:spPr>
        <a:xfrm>
          <a:off x="3465523" y="1399495"/>
          <a:ext cx="3149741" cy="1889844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800" kern="1200" dirty="0" smtClean="0"/>
            <a:t>For Total Points include distribution.</a:t>
          </a:r>
          <a:endParaRPr lang="en-US" sz="3800" kern="1200" dirty="0"/>
        </a:p>
      </dsp:txBody>
      <dsp:txXfrm>
        <a:off x="3465523" y="1399495"/>
        <a:ext cx="3149741" cy="1889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496043" y="721"/>
          <a:ext cx="2678087" cy="2812731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You lose the ability to bid a Natural 2 nt.</a:t>
          </a:r>
          <a:endParaRPr lang="en-US" sz="2800" kern="1200" dirty="0"/>
        </a:p>
      </dsp:txBody>
      <dsp:txXfrm>
        <a:off x="496043" y="721"/>
        <a:ext cx="2678087" cy="2812731"/>
      </dsp:txXfrm>
    </dsp:sp>
    <dsp:sp modelId="{266086D6-D3D9-47DB-8B8E-DBD3FE0F3941}">
      <dsp:nvSpPr>
        <dsp:cNvPr id="0" name=""/>
        <dsp:cNvSpPr/>
      </dsp:nvSpPr>
      <dsp:spPr>
        <a:xfrm>
          <a:off x="3441940" y="603660"/>
          <a:ext cx="2678087" cy="1606852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What do I do with 9 HCP and a stopper?</a:t>
          </a:r>
          <a:endParaRPr lang="en-US" sz="2800" kern="1200" dirty="0"/>
        </a:p>
      </dsp:txBody>
      <dsp:txXfrm>
        <a:off x="3441940" y="603660"/>
        <a:ext cx="2678087" cy="1606852"/>
      </dsp:txXfrm>
    </dsp:sp>
    <dsp:sp modelId="{94AA0963-7EC5-433D-BC61-917036A29B6F}">
      <dsp:nvSpPr>
        <dsp:cNvPr id="0" name=""/>
        <dsp:cNvSpPr/>
      </dsp:nvSpPr>
      <dsp:spPr>
        <a:xfrm>
          <a:off x="1968992" y="3081261"/>
          <a:ext cx="2678087" cy="1606852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That’s the whole idea behind pre-empts.</a:t>
          </a:r>
          <a:endParaRPr lang="en-US" sz="2800" kern="1200" dirty="0"/>
        </a:p>
      </dsp:txBody>
      <dsp:txXfrm>
        <a:off x="1968992" y="3081261"/>
        <a:ext cx="2678087" cy="1606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CF3-0E4C-46C6-B63A-C9D4EE237BFE}">
      <dsp:nvSpPr>
        <dsp:cNvPr id="0" name=""/>
        <dsp:cNvSpPr/>
      </dsp:nvSpPr>
      <dsp:spPr>
        <a:xfrm>
          <a:off x="1078988" y="3302"/>
          <a:ext cx="4458095" cy="4682230"/>
        </a:xfrm>
        <a:prstGeom prst="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500" kern="1200" dirty="0" smtClean="0"/>
            <a:t>I hope you know to transfer a king?</a:t>
          </a:r>
          <a:endParaRPr lang="en-US" sz="6500" kern="1200" dirty="0"/>
        </a:p>
      </dsp:txBody>
      <dsp:txXfrm>
        <a:off x="1078988" y="3302"/>
        <a:ext cx="4458095" cy="468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E3B5-FB32-4A82-8C56-C5CC9FF66AC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2C21-5F79-4AB8-9979-4AA7DD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1EBAF-BDC1-4F20-85F9-19F18338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57BB44-3666-4301-9BEE-A14E1116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6EA65-7C8D-4E2E-B709-BC38BB2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5FD78-2BE2-455D-AE41-DB5BFB35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31A58-2559-4BE8-B173-F7A20CD4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208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AD01E-26C6-49E0-AEF7-7DC279A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363336-9562-406D-B074-66102D5ED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A3A8AC-A405-4286-957C-E72C11C9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6B2695-F68F-4933-821E-4CA49C1A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7C8137-B3F9-4BBA-8DCA-A35C661B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07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186003-4884-4B38-BBA6-F20F41B62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E6424-659A-451F-B357-9C21AD29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ADABE1-42B9-435B-82F5-1F167B75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CE7975-F633-4F3F-A62F-97AB9172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EDAFC-AC18-4176-9C96-CF3D5EEA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70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1B889-E3BE-47E7-AF2E-1CDBFF7B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DA593-155A-4D1B-A56D-450AF7D30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CF1852-AB68-4945-82B2-C2E6BC5B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518DC6-985B-4588-8ED1-9AD2A620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533BD6-8C58-4B5E-B1DC-FD91DF9C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23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DB26E-E172-4E6E-8ABA-C051C02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BD9FF8-8419-4ED8-BECB-846D62B5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F05BE-9531-4734-9F3E-3E6647E3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564F8A-5D2D-4755-A639-2A224523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3762-E38A-4C35-AF32-CDABF2F5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98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B74BC-4186-43A3-AA6A-2144A251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070E8-BD49-4BE8-9E34-5B8FF25B6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E13873-32A4-43DC-848A-844D4EF7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D1824E-BA9A-4359-AD97-977D3B32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3358DA-8CE6-4B72-8293-5537977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D11D9-F683-44FC-AAB6-4ED45079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14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32AC8-F0DB-4296-A829-30A876B7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672E52-85CF-4260-B820-F0AED7A82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9CC8B-0059-4F59-9C25-966B5778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ED3106-A782-4095-B187-D7A613DDD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FC3297-DDC2-4F0A-94FE-5C26E4329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E40497-2ED4-4794-B477-E64FCA95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24143D-8903-46AB-89AA-B6B7FF92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5E84DE-693C-4F81-803F-B88F050C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4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9F370-1E30-41A3-AE8C-DB9A1C24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90D587-F74F-436D-9BFD-D36795EC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A75E31-5B30-4353-9479-5F603745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DD724F-9E92-44FA-9665-9DD397C3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93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7C8F80-7CD9-4556-97DF-A2C4F06B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C0ABAD-A664-4BDA-9780-138A19E4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B205F4-881F-4F4C-856F-AC17758E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06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0484B-6F01-4C97-8AE5-81B8D24F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D93EA-EE4F-4B5A-9345-E34511F5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4C2ED1-BF00-4444-8BF7-58581378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063528-E963-41F7-9A26-ACE96FB6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D0092-268B-4791-BE80-8FC68F2A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986BCE-F7EC-4AA5-BC93-47CEF60A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851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41A81-D720-41D8-861A-3E436AD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2E3D2-E857-4A0E-AB1E-FAC854999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872433-FEE0-4FD8-B62B-D84B86777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FECAB9-2E25-4CE1-9D63-B1F8F872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C04C90-25AD-40C3-8A8B-D28E558F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1C78D-F749-4459-B20F-8FDEECDC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4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B1D867-E0BE-4EC7-8970-C5DDCDCF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C6B6A4-9B55-4BEE-997E-4ECF6127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8B439-EE7A-4CED-9095-1DA3080DA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DA59-3243-46CB-9493-36C55A97A8A3}" type="datetimeFigureOut">
              <a:rPr lang="en-ZA" smtClean="0"/>
              <a:t>2021/10/16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5E92B-9D43-4CBB-8B6F-CD519DCE6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470650-6790-4693-AB32-F8FFF42F5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BCE3-253E-4AD4-BA38-66738A185A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5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25B60-5235-4F43-B659-C3D0292C3D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8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75000"/>
            </a:schemeClr>
          </a:solidFill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B3BAD04-E614-4C16-8360-019FCF004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AC3D1-3CBA-4D0E-9AC3-7396DDA7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064597"/>
          </a:xfrm>
        </p:spPr>
        <p:txBody>
          <a:bodyPr>
            <a:normAutofit fontScale="90000"/>
          </a:bodyPr>
          <a:lstStyle/>
          <a:p>
            <a:r>
              <a:rPr lang="en-ZA" sz="5400" dirty="0" smtClean="0">
                <a:solidFill>
                  <a:srgbClr val="FFFFFF"/>
                </a:solidFill>
              </a:rPr>
              <a:t>Lebensohl over </a:t>
            </a:r>
            <a:r>
              <a:rPr lang="en-ZA" sz="5400" dirty="0" err="1" smtClean="0">
                <a:solidFill>
                  <a:srgbClr val="FFFFFF"/>
                </a:solidFill>
              </a:rPr>
              <a:t>wk</a:t>
            </a:r>
            <a:r>
              <a:rPr lang="en-ZA" sz="5400" dirty="0" smtClean="0">
                <a:solidFill>
                  <a:srgbClr val="FFFFFF"/>
                </a:solidFill>
              </a:rPr>
              <a:t> 2’s and good bad 2 nt.</a:t>
            </a:r>
            <a:endParaRPr lang="en-ZA" sz="54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D7ABBA-FE0C-41BD-B11A-5DCA1FA4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5057774" y="676591"/>
            <a:ext cx="6276975" cy="289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8B386A-440B-4627-9FED-C445ABF2BE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0000" t="24722" r="32031" b="65278"/>
          <a:stretch/>
        </p:blipFill>
        <p:spPr>
          <a:xfrm>
            <a:off x="8318347" y="5543392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What hand is good enough to bid directly instead of via 2 </a:t>
            </a:r>
            <a:r>
              <a:rPr lang="en-ZA" sz="5000" dirty="0" err="1" smtClean="0"/>
              <a:t>nt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55846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What do we lose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905976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Do things change if the double is balancing?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789672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Should we extend this idea to other situations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871900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We will still use this to distinguish between 2 ranges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572008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10178-8392-49F6-B859-25203E7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Now we have 3 Ranges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981F1E-2EE0-44F9-979F-18A480832124}"/>
              </a:ext>
            </a:extLst>
          </p:cNvPr>
          <p:cNvSpPr txBox="1"/>
          <p:nvPr/>
        </p:nvSpPr>
        <p:spPr>
          <a:xfrm>
            <a:off x="500477" y="2116137"/>
            <a:ext cx="3822192" cy="383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A) 1s x 2s 3D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B) 1s x 2s p </a:t>
            </a:r>
            <a:r>
              <a:rPr lang="en-ZA" sz="3200" dirty="0" err="1" smtClean="0">
                <a:solidFill>
                  <a:schemeClr val="bg1"/>
                </a:solidFill>
              </a:rPr>
              <a:t>p</a:t>
            </a:r>
            <a:r>
              <a:rPr lang="en-ZA" sz="3200" dirty="0" smtClean="0">
                <a:solidFill>
                  <a:schemeClr val="bg1"/>
                </a:solidFill>
              </a:rPr>
              <a:t> x p 3d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C) 1s x 2s p </a:t>
            </a:r>
            <a:r>
              <a:rPr lang="en-ZA" sz="3200" dirty="0" err="1" smtClean="0">
                <a:solidFill>
                  <a:schemeClr val="bg1"/>
                </a:solidFill>
              </a:rPr>
              <a:t>p</a:t>
            </a:r>
            <a:r>
              <a:rPr lang="en-ZA" sz="3200" dirty="0" smtClean="0">
                <a:solidFill>
                  <a:schemeClr val="bg1"/>
                </a:solidFill>
              </a:rPr>
              <a:t> x p 2nt p 3c p 3d.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93855D-5BDA-4A38-B1C3-F8C6D30F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722" r="32031" b="65278"/>
          <a:stretch/>
        </p:blipFill>
        <p:spPr>
          <a:xfrm>
            <a:off x="9866067" y="120426"/>
            <a:ext cx="2308180" cy="72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3AF6A4-9B66-421A-A223-4F11A42BF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9866067" y="5707696"/>
            <a:ext cx="2234136" cy="1029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7267" y="322350"/>
            <a:ext cx="3437466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Q108432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Q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1932" y="4756775"/>
            <a:ext cx="2311398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T32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J9542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1932" y="2438601"/>
            <a:ext cx="2142067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Q108432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Should we extend this idea to even more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345253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How do we get to 4 levels?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13052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What’s all this stuff called?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746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Can we have a rule on when this applies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301126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First a Few Thoughts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69612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10"/>
            <a:ext cx="6894238" cy="2150414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Can we have some rules that WE can understand</a:t>
            </a:r>
            <a:r>
              <a:rPr lang="en-ZA" sz="5000" dirty="0" smtClean="0"/>
              <a:t>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19203"/>
              </p:ext>
            </p:extLst>
          </p:nvPr>
        </p:nvGraphicFramePr>
        <p:xfrm>
          <a:off x="5297761" y="1964267"/>
          <a:ext cx="6616072" cy="46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Rules When it Should Not Apply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76387" y="1825623"/>
          <a:ext cx="7839225" cy="4351342"/>
        </p:xfrm>
        <a:graphic>
          <a:graphicData uri="http://schemas.openxmlformats.org/drawingml/2006/table">
            <a:tbl>
              <a:tblPr/>
              <a:tblGrid>
                <a:gridCol w="3171207"/>
                <a:gridCol w="1353725"/>
                <a:gridCol w="3314293"/>
              </a:tblGrid>
              <a:tr h="27266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67" marR="68167" marT="34084" marB="34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67" marR="68167" marT="34084" marB="340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67" marR="68167" marT="34084" marB="34084"/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1H - (2D)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shows opening values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2.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1H - (1S)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makes a 1 level 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3.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1H - (2H)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makes a cuebid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1350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4.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1">
                          <a:effectLst/>
                        </a:rPr>
                        <a:t>1H - (P) - 1S - (1N);</a:t>
                      </a:r>
                      <a:br>
                        <a:rPr lang="pt-BR" sz="1300" b="1">
                          <a:effectLst/>
                        </a:rPr>
                      </a:br>
                      <a:r>
                        <a:rPr lang="pt-BR" sz="1300" b="1">
                          <a:effectLst/>
                        </a:rPr>
                        <a:t>2N</a:t>
                      </a:r>
                      <a:endParaRPr lang="pt-B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Opponent makes a conventional call, such as a Sandwich Notrump showing a two-suited weak hand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5.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1">
                          <a:effectLst/>
                        </a:rPr>
                        <a:t>(1C) - P - (1D) - 1S;</a:t>
                      </a:r>
                      <a:br>
                        <a:rPr lang="pt-BR" sz="1300" b="1">
                          <a:effectLst/>
                        </a:rPr>
                      </a:br>
                      <a:r>
                        <a:rPr lang="pt-BR" sz="1300" b="1">
                          <a:effectLst/>
                        </a:rPr>
                        <a:t>(2C) - 2N</a:t>
                      </a:r>
                      <a:endParaRPr lang="pt-B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Opponents play a "strong Club" system, opening with an artificial 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6.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(1H) - 2C - (X)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does not make a suit 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7.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1N - (2H)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overcalls partner's 1 Notrump opening 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8.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1">
                          <a:effectLst/>
                        </a:rPr>
                        <a:t>1D - (1S) - 2D - (P);</a:t>
                      </a:r>
                      <a:br>
                        <a:rPr lang="pt-BR" sz="1300" b="1">
                          <a:effectLst/>
                        </a:rPr>
                      </a:br>
                      <a:r>
                        <a:rPr lang="pt-BR" sz="1300" b="1">
                          <a:effectLst/>
                        </a:rPr>
                        <a:t>2N</a:t>
                      </a:r>
                      <a:endParaRPr lang="pt-B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>
                          <a:effectLst/>
                        </a:rPr>
                        <a:t>Right Hand Opponent has passed.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4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9.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1N - (2H) - 2N</a:t>
                      </a:r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effectLst/>
                        </a:rPr>
                        <a:t>Right Hand Opponent overcalls partner's 1 Notrump opening bid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9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Some Auctions Where You are Forced to bid When They Open?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2S X p $(for all 3 other suits)</a:t>
            </a:r>
          </a:p>
          <a:p>
            <a:pPr eaLnBrk="1" hangingPunct="1"/>
            <a:r>
              <a:rPr lang="en-GB" altLang="en-US" dirty="0" smtClean="0"/>
              <a:t>2H X p $ (for minors)</a:t>
            </a:r>
          </a:p>
          <a:p>
            <a:pPr eaLnBrk="1" hangingPunct="1"/>
            <a:r>
              <a:rPr lang="en-GB" altLang="en-US" dirty="0" smtClean="0"/>
              <a:t>2D X p $ (for clubs)</a:t>
            </a:r>
          </a:p>
          <a:p>
            <a:pPr eaLnBrk="1" hangingPunct="1"/>
            <a:r>
              <a:rPr lang="en-GB" altLang="en-US" dirty="0" smtClean="0"/>
              <a:t>1S X 2S p </a:t>
            </a:r>
            <a:r>
              <a:rPr lang="en-GB" altLang="en-US" dirty="0" err="1"/>
              <a:t>p</a:t>
            </a:r>
            <a:r>
              <a:rPr lang="en-GB" altLang="en-US" dirty="0" smtClean="0"/>
              <a:t> X p $</a:t>
            </a:r>
          </a:p>
          <a:p>
            <a:pPr eaLnBrk="1" hangingPunct="1"/>
            <a:r>
              <a:rPr lang="en-GB" altLang="en-US" dirty="0" smtClean="0"/>
              <a:t>1C X 2S(Weak) p </a:t>
            </a:r>
            <a:r>
              <a:rPr lang="en-GB" altLang="en-US" dirty="0" err="1"/>
              <a:t>p</a:t>
            </a:r>
            <a:r>
              <a:rPr lang="en-GB" altLang="en-US" dirty="0" smtClean="0"/>
              <a:t> X p $</a:t>
            </a:r>
          </a:p>
          <a:p>
            <a:pPr eaLnBrk="1" hangingPunct="1"/>
            <a:r>
              <a:rPr lang="en-GB" altLang="en-US" dirty="0" smtClean="0"/>
              <a:t>1C X 1S p 2S X p $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1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Some Auctions Where You are Forced to bid When Partner Open?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1C 1S p 2S X p $</a:t>
            </a:r>
          </a:p>
          <a:p>
            <a:pPr eaLnBrk="1" hangingPunct="1"/>
            <a:r>
              <a:rPr lang="en-GB" altLang="en-US" dirty="0" smtClean="0"/>
              <a:t>1C 2S p </a:t>
            </a:r>
            <a:r>
              <a:rPr lang="en-GB" altLang="en-US" dirty="0" err="1" smtClean="0"/>
              <a:t>p</a:t>
            </a:r>
            <a:r>
              <a:rPr lang="en-GB" altLang="en-US" dirty="0" smtClean="0"/>
              <a:t> X p $</a:t>
            </a:r>
          </a:p>
          <a:p>
            <a:pPr eaLnBrk="1" hangingPunct="1"/>
            <a:r>
              <a:rPr lang="en-GB" altLang="en-US" dirty="0" smtClean="0"/>
              <a:t>1C 1S p 2D X p $</a:t>
            </a:r>
          </a:p>
          <a:p>
            <a:pPr eaLnBrk="1" hangingPunct="1"/>
            <a:r>
              <a:rPr lang="en-GB" altLang="en-US" dirty="0" smtClean="0"/>
              <a:t>1C p </a:t>
            </a:r>
            <a:r>
              <a:rPr lang="en-GB" altLang="en-US" dirty="0" err="1" smtClean="0"/>
              <a:t>p</a:t>
            </a:r>
            <a:r>
              <a:rPr lang="en-GB" altLang="en-US" dirty="0" smtClean="0"/>
              <a:t> 2S X p $</a:t>
            </a:r>
          </a:p>
          <a:p>
            <a:pPr eaLnBrk="1" hangingPunct="1"/>
            <a:r>
              <a:rPr lang="en-GB" altLang="en-US" dirty="0" smtClean="0"/>
              <a:t>1C X p 2S X p $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 these Auctions Come Up Frequently? How About Tuesday?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795267" y="1414591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440266"/>
            <a:ext cx="6894238" cy="8890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Anything More?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622809"/>
              </p:ext>
            </p:extLst>
          </p:nvPr>
        </p:nvGraphicFramePr>
        <p:xfrm>
          <a:off x="5297761" y="1210733"/>
          <a:ext cx="6616072" cy="544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Some Auctions Where You Opened and want to use Good/Bad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117" name="Picture 1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18" y="1825625"/>
            <a:ext cx="5326415" cy="46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</a:t>
            </a:r>
            <a:r>
              <a:rPr lang="en-GB" altLang="en-US" dirty="0" smtClean="0"/>
              <a:t>nother Auction Where You Opened and want to use Good/Bad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18" y="2214021"/>
            <a:ext cx="5945363" cy="39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Yet Another Auction Where You Opened and want to use Good/Bad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9459"/>
            <a:ext cx="9580970" cy="56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795267" y="1414591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440266"/>
            <a:ext cx="6894238" cy="8890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What Constitutes a Good Hand From Opener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11577"/>
              </p:ext>
            </p:extLst>
          </p:nvPr>
        </p:nvGraphicFramePr>
        <p:xfrm>
          <a:off x="5297761" y="1210733"/>
          <a:ext cx="6616072" cy="544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40406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795267" y="1414591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95" y="440266"/>
            <a:ext cx="6894238" cy="8890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How Do We Alert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883329"/>
              </p:ext>
            </p:extLst>
          </p:nvPr>
        </p:nvGraphicFramePr>
        <p:xfrm>
          <a:off x="5297761" y="1210733"/>
          <a:ext cx="6616072" cy="544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795267" y="1414591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64" y="868162"/>
            <a:ext cx="6894238" cy="150280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About Now You Are Saying Enough! I Can’t Remember All That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748740"/>
              </p:ext>
            </p:extLst>
          </p:nvPr>
        </p:nvGraphicFramePr>
        <p:xfrm>
          <a:off x="5297761" y="1210733"/>
          <a:ext cx="6616072" cy="544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Suggested Order in Adding the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Lebensohl over weak 2’s. Slides 8-12.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Good/Bad 2NT by opener where his right hand opponent has bid above 2 clubs. Slides 26-28.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Extended Lebensohl on the second and third round of the bidding. Slides 13-16.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Good/Bad for free bids by responder. Slides 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Is It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3738"/>
            <a:ext cx="10515600" cy="4793225"/>
          </a:xfrm>
        </p:spPr>
        <p:txBody>
          <a:bodyPr>
            <a:normAutofit/>
          </a:bodyPr>
          <a:lstStyle/>
          <a:p>
            <a:r>
              <a:rPr lang="en-ZA" dirty="0" smtClean="0"/>
              <a:t>That’s up to you. The rest of your game will suffer until it gets hardwired.</a:t>
            </a:r>
          </a:p>
          <a:p>
            <a:r>
              <a:rPr lang="en-ZA" dirty="0" smtClean="0"/>
              <a:t>Does it follow all our rules? Not quite.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It does have enough frequency.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It has a negative inference when not used. Do you know what that is?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Is it worth the memory work, I think so.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Does it replace a bid that is necessary. Sort of. You lose the ability to bid 2 </a:t>
            </a:r>
            <a:r>
              <a:rPr lang="en-ZA" dirty="0" err="1" smtClean="0"/>
              <a:t>nt</a:t>
            </a:r>
            <a:r>
              <a:rPr lang="en-ZA" dirty="0" smtClean="0"/>
              <a:t> naturally. With those sort of hands you will not have a good bid available. However the frequency of a natural 2 </a:t>
            </a:r>
            <a:r>
              <a:rPr lang="en-ZA" dirty="0" err="1" smtClean="0"/>
              <a:t>nt</a:t>
            </a:r>
            <a:r>
              <a:rPr lang="en-ZA" dirty="0" smtClean="0"/>
              <a:t> is very low.</a:t>
            </a:r>
          </a:p>
          <a:p>
            <a:pPr marL="514350" indent="-514350">
              <a:buFont typeface="+mj-lt"/>
              <a:buAutoNum type="arabicPeriod"/>
            </a:pPr>
            <a:endParaRPr lang="en-ZA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795267" y="1414591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83" y="459331"/>
            <a:ext cx="6894238" cy="955260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Are there any other issues</a:t>
            </a: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21630"/>
              </p:ext>
            </p:extLst>
          </p:nvPr>
        </p:nvGraphicFramePr>
        <p:xfrm>
          <a:off x="5357568" y="1663887"/>
          <a:ext cx="6616072" cy="544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C232B152-3720-4D3B-97ED-45CE5483F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1BAB570-FF10-4E96-8A3F-FA9804702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B9FAFB2-BEB5-4848-8018-BCAD99E2E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10178-8392-49F6-B859-25203E7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487"/>
            <a:ext cx="4333875" cy="6690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can you do to show the difference between these </a:t>
            </a:r>
            <a:r>
              <a:rPr lang="en-US" sz="3100" dirty="0" smtClean="0">
                <a:solidFill>
                  <a:schemeClr val="bg1"/>
                </a:solidFill>
              </a:rPr>
              <a:t>6</a:t>
            </a:r>
            <a:r>
              <a:rPr lang="en-US" sz="31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hands 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 the bidding has gone: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1D 1S X 2S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show the difference between a good hand and a hand that just wants to compete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1993D7-12B1-4684-8193-515FE3B3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3" t="38761" r="24219" b="18471"/>
          <a:stretch/>
        </p:blipFill>
        <p:spPr>
          <a:xfrm>
            <a:off x="114300" y="5985337"/>
            <a:ext cx="1694622" cy="781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972B5B-007C-4FD3-ACB4-3EF199F0A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0000" t="24722" r="32031" b="65278"/>
          <a:stretch/>
        </p:blipFill>
        <p:spPr>
          <a:xfrm>
            <a:off x="2333625" y="5985337"/>
            <a:ext cx="2190750" cy="685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18" y="585470"/>
            <a:ext cx="5945363" cy="1487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118" y="2769870"/>
            <a:ext cx="5945363" cy="14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/>
          </a:bodyPr>
          <a:lstStyle/>
          <a:p>
            <a:pPr algn="ctr"/>
            <a:r>
              <a:rPr lang="en-ZA" sz="5000" dirty="0" smtClean="0"/>
              <a:t>Know Your Limitations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156774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My checklist for adding a convention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657582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The Question at the Intermediate/Advanced 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40858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DBBAC-CD73-4E4E-B4CA-0B31B8C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593" t="38761" r="24219" b="18471"/>
          <a:stretch/>
        </p:blipFill>
        <p:spPr>
          <a:xfrm>
            <a:off x="4891766" y="1660124"/>
            <a:ext cx="7300233" cy="513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E7D00-5049-49F5-B137-08CB89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561" y="204896"/>
            <a:ext cx="7129272" cy="13782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ZA" sz="5000" dirty="0" smtClean="0"/>
              <a:t>Let’s Start with Lebensohl over Weak 2’s</a:t>
            </a:r>
            <a:r>
              <a:rPr lang="en-ZA" sz="5000" dirty="0"/>
              <a:t/>
            </a:r>
            <a:br>
              <a:rPr lang="en-ZA" sz="5000" dirty="0"/>
            </a:br>
            <a:endParaRPr lang="en-ZA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5D64D-B5C7-4E6E-82C0-564E4F2A00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363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A9436B-7B06-4A72-9A10-0CCC3A3A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812987"/>
              </p:ext>
            </p:extLst>
          </p:nvPr>
        </p:nvGraphicFramePr>
        <p:xfrm>
          <a:off x="5297761" y="1376038"/>
          <a:ext cx="6616072" cy="52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6B554-B75A-47E9-9930-E5CF758B58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50000" t="24722" r="32031" b="65278"/>
          <a:stretch/>
        </p:blipFill>
        <p:spPr>
          <a:xfrm>
            <a:off x="137923" y="5967303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10178-8392-49F6-B859-25203E7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The opponents open 2S and partner doubles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981F1E-2EE0-44F9-979F-18A480832124}"/>
              </a:ext>
            </a:extLst>
          </p:cNvPr>
          <p:cNvSpPr txBox="1"/>
          <p:nvPr/>
        </p:nvSpPr>
        <p:spPr>
          <a:xfrm>
            <a:off x="500477" y="2546093"/>
            <a:ext cx="3822192" cy="291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You hold the following 2 hands.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Do you bid 3 diamonds with both?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What useful information are you sending to partner?</a:t>
            </a:r>
            <a:endParaRPr lang="en-US" sz="3200" dirty="0" smtClean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93855D-5BDA-4A38-B1C3-F8C6D30F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722" r="32031" b="65278"/>
          <a:stretch/>
        </p:blipFill>
        <p:spPr>
          <a:xfrm>
            <a:off x="9866067" y="120426"/>
            <a:ext cx="2308180" cy="72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3AF6A4-9B66-421A-A223-4F11A42BF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9866067" y="5707696"/>
            <a:ext cx="2234136" cy="1029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0334" y="1060287"/>
            <a:ext cx="3437466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QJ10843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62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0333" y="3479800"/>
            <a:ext cx="2243665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QJ10843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Q6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10178-8392-49F6-B859-25203E7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Lebensohl over </a:t>
            </a:r>
            <a:r>
              <a:rPr lang="en-ZA" sz="3600" dirty="0" err="1" smtClean="0">
                <a:solidFill>
                  <a:schemeClr val="bg1"/>
                </a:solidFill>
              </a:rPr>
              <a:t>Wk</a:t>
            </a:r>
            <a:r>
              <a:rPr lang="en-ZA" sz="3600" dirty="0" smtClean="0">
                <a:solidFill>
                  <a:schemeClr val="bg1"/>
                </a:solidFill>
              </a:rPr>
              <a:t> 2’s is similar to what Carol showed </a:t>
            </a:r>
            <a:r>
              <a:rPr lang="en-ZA" sz="3600" dirty="0" err="1" smtClean="0">
                <a:solidFill>
                  <a:schemeClr val="bg1"/>
                </a:solidFill>
              </a:rPr>
              <a:t>wrt</a:t>
            </a:r>
            <a:r>
              <a:rPr lang="en-ZA" sz="3600" dirty="0" smtClean="0">
                <a:solidFill>
                  <a:schemeClr val="bg1"/>
                </a:solidFill>
              </a:rPr>
              <a:t> </a:t>
            </a:r>
            <a:r>
              <a:rPr lang="en-ZA" sz="3600" dirty="0" err="1" smtClean="0">
                <a:solidFill>
                  <a:schemeClr val="bg1"/>
                </a:solidFill>
              </a:rPr>
              <a:t>nt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981F1E-2EE0-44F9-979F-18A480832124}"/>
              </a:ext>
            </a:extLst>
          </p:cNvPr>
          <p:cNvSpPr txBox="1"/>
          <p:nvPr/>
        </p:nvSpPr>
        <p:spPr>
          <a:xfrm>
            <a:off x="500477" y="2116137"/>
            <a:ext cx="3822192" cy="3835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2 </a:t>
            </a:r>
            <a:r>
              <a:rPr lang="en-ZA" sz="3200" dirty="0" err="1" smtClean="0">
                <a:solidFill>
                  <a:schemeClr val="bg1"/>
                </a:solidFill>
              </a:rPr>
              <a:t>nt</a:t>
            </a:r>
            <a:r>
              <a:rPr lang="en-ZA" sz="3200" dirty="0" smtClean="0">
                <a:solidFill>
                  <a:schemeClr val="bg1"/>
                </a:solidFill>
              </a:rPr>
              <a:t> asks partner to bid 3C and you will either pass of bid another suit to play, showing a </a:t>
            </a:r>
            <a:r>
              <a:rPr lang="en-ZA" sz="3200" dirty="0" err="1" smtClean="0">
                <a:solidFill>
                  <a:schemeClr val="bg1"/>
                </a:solidFill>
              </a:rPr>
              <a:t>wk</a:t>
            </a:r>
            <a:r>
              <a:rPr lang="en-ZA" sz="3200" dirty="0" smtClean="0">
                <a:solidFill>
                  <a:schemeClr val="bg1"/>
                </a:solidFill>
              </a:rPr>
              <a:t> hand. </a:t>
            </a:r>
            <a:endParaRPr lang="en-ZA" sz="32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3D directly shows a good hand but is not forcing.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</a:rPr>
              <a:t>With better hand </a:t>
            </a:r>
            <a:r>
              <a:rPr lang="en-ZA" sz="3200" dirty="0" err="1" smtClean="0">
                <a:solidFill>
                  <a:schemeClr val="bg1"/>
                </a:solidFill>
              </a:rPr>
              <a:t>cuebid</a:t>
            </a:r>
            <a:endParaRPr lang="en-ZA" sz="3200" dirty="0" smtClean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93855D-5BDA-4A38-B1C3-F8C6D30F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722" r="32031" b="65278"/>
          <a:stretch/>
        </p:blipFill>
        <p:spPr>
          <a:xfrm>
            <a:off x="9866067" y="120426"/>
            <a:ext cx="2308180" cy="72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3AF6A4-9B66-421A-A223-4F11A42BF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9866067" y="5707696"/>
            <a:ext cx="2234136" cy="1029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0334" y="1060287"/>
            <a:ext cx="3437466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QJ10843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62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0333" y="3479800"/>
            <a:ext cx="2243665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T3	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A52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QJ10843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33425" algn="l"/>
              </a:tabLs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Q6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19030</TotalTime>
  <Words>1386</Words>
  <Application>Microsoft Office PowerPoint</Application>
  <PresentationFormat>Widescreen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Times New Roman</vt:lpstr>
      <vt:lpstr>Office Theme</vt:lpstr>
      <vt:lpstr>Lebensohl over wk 2’s and good bad 2 nt.</vt:lpstr>
      <vt:lpstr>First a Few Thoughts </vt:lpstr>
      <vt:lpstr> </vt:lpstr>
      <vt:lpstr>Know Your Limitations </vt:lpstr>
      <vt:lpstr>My checklist for adding a convention </vt:lpstr>
      <vt:lpstr>The Question at the Intermediate/Advanced  </vt:lpstr>
      <vt:lpstr>Let’s Start with Lebensohl over Weak 2’s </vt:lpstr>
      <vt:lpstr>The opponents open 2S and partner doubles</vt:lpstr>
      <vt:lpstr>Lebensohl over Wk 2’s is similar to what Carol showed wrt nt</vt:lpstr>
      <vt:lpstr>What hand is good enough to bid directly instead of via 2 nt? </vt:lpstr>
      <vt:lpstr>What do we lose? </vt:lpstr>
      <vt:lpstr>Do things change if the double is balancing? </vt:lpstr>
      <vt:lpstr>Should we extend this idea to other situations? </vt:lpstr>
      <vt:lpstr>We will still use this to distinguish between 2 ranges </vt:lpstr>
      <vt:lpstr>Now we have 3 Ranges</vt:lpstr>
      <vt:lpstr>Should we extend this idea to even more? </vt:lpstr>
      <vt:lpstr>How do we get to 4 levels? </vt:lpstr>
      <vt:lpstr>What’s all this stuff called? </vt:lpstr>
      <vt:lpstr>Can we have a rule on when this applies? </vt:lpstr>
      <vt:lpstr>Can we have some rules that WE can understand? </vt:lpstr>
      <vt:lpstr>Rules When it Should Not Apply</vt:lpstr>
      <vt:lpstr>Some Auctions Where You are Forced to bid When They Open?</vt:lpstr>
      <vt:lpstr>Some Auctions Where You are Forced to bid When Partner Open?</vt:lpstr>
      <vt:lpstr>Do these Auctions Come Up Frequently? How About Tuesday?</vt:lpstr>
      <vt:lpstr>Anything More? </vt:lpstr>
      <vt:lpstr>Some Auctions Where You Opened and want to use Good/Bad</vt:lpstr>
      <vt:lpstr>Another Auction Where You Opened and want to use Good/Bad</vt:lpstr>
      <vt:lpstr>Yet Another Auction Where You Opened and want to use Good/Bad</vt:lpstr>
      <vt:lpstr>What Constitutes a Good Hand From Opener </vt:lpstr>
      <vt:lpstr>How Do We Alert </vt:lpstr>
      <vt:lpstr>About Now You Are Saying Enough! I Can’t Remember All That </vt:lpstr>
      <vt:lpstr>A Suggested Order in Adding the Conventions</vt:lpstr>
      <vt:lpstr>Is It Worth It?</vt:lpstr>
      <vt:lpstr>Are there any other issues</vt:lpstr>
      <vt:lpstr>What can you do to show the difference between these 6 hands if the bidding has gone:  1D 1S X 2S  How do you show the difference between a good hand and a hand that just wants to compete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Bridge</dc:title>
  <dc:creator>Arie</dc:creator>
  <cp:lastModifiedBy>Microsoft account</cp:lastModifiedBy>
  <cp:revision>145</cp:revision>
  <cp:lastPrinted>2021-10-17T09:24:59Z</cp:lastPrinted>
  <dcterms:created xsi:type="dcterms:W3CDTF">2021-03-28T09:47:50Z</dcterms:created>
  <dcterms:modified xsi:type="dcterms:W3CDTF">2021-10-18T10:43:07Z</dcterms:modified>
</cp:coreProperties>
</file>